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27"/>
  </p:notesMasterIdLst>
  <p:sldIdLst>
    <p:sldId id="257" r:id="rId3"/>
    <p:sldId id="279" r:id="rId4"/>
    <p:sldId id="300" r:id="rId5"/>
    <p:sldId id="301" r:id="rId6"/>
    <p:sldId id="302" r:id="rId7"/>
    <p:sldId id="303" r:id="rId8"/>
    <p:sldId id="282" r:id="rId9"/>
    <p:sldId id="264" r:id="rId10"/>
    <p:sldId id="265" r:id="rId11"/>
    <p:sldId id="284" r:id="rId12"/>
    <p:sldId id="287" r:id="rId13"/>
    <p:sldId id="304" r:id="rId14"/>
    <p:sldId id="305" r:id="rId15"/>
    <p:sldId id="306" r:id="rId16"/>
    <p:sldId id="289" r:id="rId17"/>
    <p:sldId id="290" r:id="rId18"/>
    <p:sldId id="291" r:id="rId19"/>
    <p:sldId id="292" r:id="rId20"/>
    <p:sldId id="307" r:id="rId21"/>
    <p:sldId id="274" r:id="rId22"/>
    <p:sldId id="294" r:id="rId23"/>
    <p:sldId id="295" r:id="rId24"/>
    <p:sldId id="308" r:id="rId25"/>
    <p:sldId id="25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227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050B78-7ADE-4A49-916D-115781BC75B6}" type="slidenum">
              <a:rPr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53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319088" y="215900"/>
            <a:ext cx="11544300" cy="434975"/>
            <a:chOff x="319088" y="215900"/>
            <a:chExt cx="11544300" cy="434975"/>
          </a:xfrm>
        </p:grpSpPr>
        <p:grpSp>
          <p:nvGrpSpPr>
            <p:cNvPr id="3" name="组合 5"/>
            <p:cNvGrpSpPr/>
            <p:nvPr/>
          </p:nvGrpSpPr>
          <p:grpSpPr bwMode="auto"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5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Box 7"/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畅言教育</a:t>
                </a:r>
              </a:p>
            </p:txBody>
          </p:sp>
        </p:grp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9513" y="252413"/>
              <a:ext cx="52387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2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/>
          <p:nvPr userDrawn="1"/>
        </p:nvGrpSpPr>
        <p:grpSpPr bwMode="auto"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8199438" y="280988"/>
            <a:ext cx="31273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2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6" name="组合 1"/>
          <p:cNvGrpSpPr/>
          <p:nvPr userDrawn="1"/>
        </p:nvGrpSpPr>
        <p:grpSpPr bwMode="auto">
          <a:xfrm>
            <a:off x="2646363" y="1322388"/>
            <a:ext cx="7770812" cy="1974850"/>
            <a:chOff x="2646363" y="1322388"/>
            <a:chExt cx="7770812" cy="1974850"/>
          </a:xfrm>
        </p:grpSpPr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5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谢谢观看！</a:t>
              </a:r>
            </a:p>
          </p:txBody>
        </p:sp>
        <p:grpSp>
          <p:nvGrpSpPr>
            <p:cNvPr id="8" name="组合 5"/>
            <p:cNvGrpSpPr/>
            <p:nvPr/>
          </p:nvGrpSpPr>
          <p:grpSpPr bwMode="auto"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9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7"/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9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畅言教育</a:t>
                </a:r>
              </a:p>
            </p:txBody>
          </p:sp>
        </p:grpSp>
      </p:grpSp>
      <p:grpSp>
        <p:nvGrpSpPr>
          <p:cNvPr id="11" name="组合 3"/>
          <p:cNvGrpSpPr/>
          <p:nvPr userDrawn="1"/>
        </p:nvGrpSpPr>
        <p:grpSpPr bwMode="auto">
          <a:xfrm>
            <a:off x="5326063" y="4156075"/>
            <a:ext cx="1666875" cy="2038350"/>
            <a:chOff x="5326063" y="4156075"/>
            <a:chExt cx="1666875" cy="2038350"/>
          </a:xfrm>
        </p:grpSpPr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5326063" y="5645150"/>
              <a:ext cx="166687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畅言教育二维码</a:t>
              </a:r>
              <a:endParaRPr lang="en-US" altLang="zh-CN" sz="1050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扫一扫，提出你的建议！</a:t>
              </a:r>
            </a:p>
          </p:txBody>
        </p:sp>
        <p:pic>
          <p:nvPicPr>
            <p:cNvPr id="1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6075" y="4156075"/>
              <a:ext cx="14668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135025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52144"/>
            <a:ext cx="10515600" cy="50248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062315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15328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472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2022/10/18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49000" y="6413500"/>
            <a:ext cx="10160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8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../../Documents/Tencent%20Files/296845751/FileRecv/&#26085;&#39135;.mpg" TargetMode="Externa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0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18435" name="组合 8"/>
          <p:cNvGrpSpPr/>
          <p:nvPr/>
        </p:nvGrpSpPr>
        <p:grpSpPr bwMode="auto">
          <a:xfrm>
            <a:off x="407501" y="2472741"/>
            <a:ext cx="7693025" cy="2250836"/>
            <a:chOff x="-707417" y="1255781"/>
            <a:chExt cx="7693637" cy="225298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938142" y="1255781"/>
              <a:ext cx="4245572" cy="79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第四章</a:t>
              </a: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·</a:t>
              </a: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第</a:t>
              </a:r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1</a:t>
              </a: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课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707417" y="2492134"/>
              <a:ext cx="7693637" cy="1016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6000" b="1" spc="300" dirty="0">
                  <a:solidFill>
                    <a:srgbClr val="FF0000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光的直线传播</a:t>
              </a:r>
            </a:p>
          </p:txBody>
        </p:sp>
      </p:grpSp>
      <p:sp>
        <p:nvSpPr>
          <p:cNvPr id="18438" name="文本框 1"/>
          <p:cNvSpPr txBox="1">
            <a:spLocks noChangeArrowheads="1"/>
          </p:cNvSpPr>
          <p:nvPr/>
        </p:nvSpPr>
        <p:spPr bwMode="auto">
          <a:xfrm>
            <a:off x="558800" y="5773738"/>
            <a:ext cx="3549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57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269" y="4411627"/>
            <a:ext cx="2130425" cy="206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75780"/>
          <p:cNvSpPr txBox="1"/>
          <p:nvPr/>
        </p:nvSpPr>
        <p:spPr>
          <a:xfrm>
            <a:off x="2317594" y="1595402"/>
            <a:ext cx="7948612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你能解释为什么“坐井观天，所见甚小”吗？请根据光的直线传播原理作图说明。</a:t>
            </a:r>
          </a:p>
        </p:txBody>
      </p:sp>
      <p:grpSp>
        <p:nvGrpSpPr>
          <p:cNvPr id="75782" name="组合 75781"/>
          <p:cNvGrpSpPr/>
          <p:nvPr/>
        </p:nvGrpSpPr>
        <p:grpSpPr>
          <a:xfrm rot="3900000">
            <a:off x="3689194" y="4589427"/>
            <a:ext cx="2590800" cy="1588"/>
            <a:chOff x="1020" y="3067"/>
            <a:chExt cx="1179" cy="0"/>
          </a:xfrm>
        </p:grpSpPr>
        <p:sp>
          <p:nvSpPr>
            <p:cNvPr id="21508" name="直接连接符 75782"/>
            <p:cNvSpPr/>
            <p:nvPr/>
          </p:nvSpPr>
          <p:spPr>
            <a:xfrm>
              <a:off x="1020" y="3067"/>
              <a:ext cx="771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1509" name="直接连接符 75783"/>
            <p:cNvSpPr/>
            <p:nvPr/>
          </p:nvSpPr>
          <p:spPr>
            <a:xfrm>
              <a:off x="1292" y="3067"/>
              <a:ext cx="907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75785" name="组合 75784"/>
          <p:cNvGrpSpPr/>
          <p:nvPr/>
        </p:nvGrpSpPr>
        <p:grpSpPr>
          <a:xfrm rot="6900000" flipV="1">
            <a:off x="4957606" y="4595777"/>
            <a:ext cx="2590800" cy="3175"/>
            <a:chOff x="1020" y="3067"/>
            <a:chExt cx="1179" cy="0"/>
          </a:xfrm>
        </p:grpSpPr>
        <p:sp>
          <p:nvSpPr>
            <p:cNvPr id="21511" name="直接连接符 75785"/>
            <p:cNvSpPr/>
            <p:nvPr/>
          </p:nvSpPr>
          <p:spPr>
            <a:xfrm>
              <a:off x="1020" y="3067"/>
              <a:ext cx="771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1512" name="直接连接符 75786"/>
            <p:cNvSpPr/>
            <p:nvPr/>
          </p:nvSpPr>
          <p:spPr>
            <a:xfrm>
              <a:off x="1292" y="3067"/>
              <a:ext cx="907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sp>
        <p:nvSpPr>
          <p:cNvPr id="2" name="文本框 7"/>
          <p:cNvSpPr txBox="1"/>
          <p:nvPr/>
        </p:nvSpPr>
        <p:spPr>
          <a:xfrm>
            <a:off x="1187638" y="1016916"/>
            <a:ext cx="1372870" cy="57848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indent="0" fontAlgn="base"/>
            <a:r>
              <a:rPr lang="zh-CN" altLang="en-US" sz="2800" b="1" strike="noStrike" noProof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练一练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62344" y="3267040"/>
            <a:ext cx="1784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可见区域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8F960F82-4AD2-4A48-8066-89790C029D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占位符 26625"/>
          <p:cNvSpPr>
            <a:spLocks noGrp="1"/>
          </p:cNvSpPr>
          <p:nvPr>
            <p:ph idx="1"/>
          </p:nvPr>
        </p:nvSpPr>
        <p:spPr>
          <a:xfrm>
            <a:off x="1317595" y="1833181"/>
            <a:ext cx="10515600" cy="5024819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．激光准直：</a:t>
            </a:r>
            <a:endParaRPr lang="zh-CN" altLang="en-US" sz="2800" b="1" dirty="0">
              <a:solidFill>
                <a:schemeClr val="tx2"/>
              </a:solidFill>
              <a:latin typeface="+mj-lt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b="1" dirty="0">
              <a:solidFill>
                <a:schemeClr val="tx2"/>
              </a:solidFill>
              <a:latin typeface="+mj-lt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b="1" dirty="0">
              <a:solidFill>
                <a:schemeClr val="tx2"/>
              </a:solidFill>
              <a:latin typeface="+mj-lt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．瞄准：看图说明打枪是如何利用光的直线传播的。</a:t>
            </a: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 dirty="0">
              <a:solidFill>
                <a:schemeClr val="tx1"/>
              </a:solidFill>
              <a:latin typeface="+mj-lt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 dirty="0">
              <a:solidFill>
                <a:schemeClr val="tx2"/>
              </a:solidFill>
              <a:latin typeface="+mj-lt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 b="1" dirty="0">
              <a:solidFill>
                <a:schemeClr val="tx2"/>
              </a:solidFill>
              <a:latin typeface="+mj-lt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．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排队：</a:t>
            </a:r>
            <a:r>
              <a:rPr lang="en-US" altLang="zh-CN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名同学排成一行（或列），说说怎样才能排直。</a:t>
            </a:r>
          </a:p>
        </p:txBody>
      </p:sp>
      <p:grpSp>
        <p:nvGrpSpPr>
          <p:cNvPr id="26627" name="组合 26626"/>
          <p:cNvGrpSpPr/>
          <p:nvPr/>
        </p:nvGrpSpPr>
        <p:grpSpPr>
          <a:xfrm>
            <a:off x="2920307" y="4154219"/>
            <a:ext cx="6624637" cy="2157412"/>
            <a:chOff x="4914" y="12366"/>
            <a:chExt cx="4140" cy="1092"/>
          </a:xfrm>
        </p:grpSpPr>
        <p:pic>
          <p:nvPicPr>
            <p:cNvPr id="26628" name="图片 26627" descr="图像-01"/>
            <p:cNvPicPr>
              <a:picLocks noChangeAspect="1"/>
            </p:cNvPicPr>
            <p:nvPr/>
          </p:nvPicPr>
          <p:blipFill>
            <a:blip r:embed="rId2">
              <a:lum bright="6000" contrast="-6000"/>
            </a:blip>
            <a:stretch>
              <a:fillRect/>
            </a:stretch>
          </p:blipFill>
          <p:spPr>
            <a:xfrm>
              <a:off x="4914" y="12366"/>
              <a:ext cx="4140" cy="7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文本框 26628"/>
            <p:cNvSpPr txBox="1"/>
            <p:nvPr/>
          </p:nvSpPr>
          <p:spPr>
            <a:xfrm>
              <a:off x="7614" y="12990"/>
              <a:ext cx="1080" cy="46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/>
              <a:endParaRPr lang="zh-CN" altLang="en-US" sz="1800" b="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pic>
        <p:nvPicPr>
          <p:cNvPr id="26631" name="图片 266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024" y="931101"/>
            <a:ext cx="5894387" cy="185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矩形 26631"/>
          <p:cNvSpPr/>
          <p:nvPr/>
        </p:nvSpPr>
        <p:spPr>
          <a:xfrm>
            <a:off x="1144465" y="910361"/>
            <a:ext cx="3638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lstStyle/>
          <a:p>
            <a:pPr eaLnBrk="0" hangingPunct="0">
              <a:lnSpc>
                <a:spcPct val="125000"/>
              </a:lnSpc>
            </a:pPr>
            <a:r>
              <a:rPr lang="en-US" altLang="zh-CN" sz="3200" b="1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．解决实际问题：</a:t>
            </a: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id="{9D2F423B-A510-4567-9938-2ECA01EBF3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24577">
            <a:extLst>
              <a:ext uri="{FF2B5EF4-FFF2-40B4-BE49-F238E27FC236}">
                <a16:creationId xmlns:a16="http://schemas.microsoft.com/office/drawing/2014/main" id="{D0398EA3-F5F5-45D5-A8E8-ADF5A1FF99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9423" y="878889"/>
            <a:ext cx="10515600" cy="822960"/>
          </a:xfrm>
        </p:spPr>
        <p:txBody>
          <a:bodyPr anchor="ctr"/>
          <a:lstStyle/>
          <a:p>
            <a:pPr algn="l"/>
            <a:r>
              <a:rPr lang="en-US" altLang="zh-CN" sz="32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．光的直线传播现象</a:t>
            </a:r>
          </a:p>
        </p:txBody>
      </p:sp>
      <p:sp>
        <p:nvSpPr>
          <p:cNvPr id="17" name="文本占位符 24578">
            <a:extLst>
              <a:ext uri="{FF2B5EF4-FFF2-40B4-BE49-F238E27FC236}">
                <a16:creationId xmlns:a16="http://schemas.microsoft.com/office/drawing/2014/main" id="{6A74413C-8FFF-436D-9912-D372D6BEF7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301" y="1640416"/>
            <a:ext cx="11353800" cy="1715343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影子的形成：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 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光在传播过程中遇到不透明的物体，在物体后面便形成了影子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A748976-E6A9-4CE7-8311-81AB5C698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081" y="3173627"/>
            <a:ext cx="4485640" cy="3434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标题 4">
            <a:extLst>
              <a:ext uri="{FF2B5EF4-FFF2-40B4-BE49-F238E27FC236}">
                <a16:creationId xmlns:a16="http://schemas.microsoft.com/office/drawing/2014/main" id="{C605DF57-4321-4973-867C-65F574AFF397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21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1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B63B22EB-9CFA-4333-AE4C-F6B8AF38AB91}"/>
              </a:ext>
            </a:extLst>
          </p:cNvPr>
          <p:cNvSpPr txBox="1"/>
          <p:nvPr/>
        </p:nvSpPr>
        <p:spPr>
          <a:xfrm>
            <a:off x="902648" y="1085435"/>
            <a:ext cx="7343775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 eaLnBrk="0" hangingPunct="0"/>
            <a:r>
              <a:rPr lang="en-US" altLang="zh-CN" sz="32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5.</a:t>
            </a:r>
            <a:r>
              <a:rPr lang="zh-CN" altLang="en-US" sz="32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日食月食</a:t>
            </a:r>
          </a:p>
        </p:txBody>
      </p:sp>
      <p:pic>
        <p:nvPicPr>
          <p:cNvPr id="14" name="图片 13" descr="日食">
            <a:extLst>
              <a:ext uri="{FF2B5EF4-FFF2-40B4-BE49-F238E27FC236}">
                <a16:creationId xmlns:a16="http://schemas.microsoft.com/office/drawing/2014/main" id="{43CEF244-4C4E-442F-84C6-378DF21D5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72" y="2115694"/>
            <a:ext cx="4335780" cy="3278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内容占位符 56323" descr="日食0">
            <a:extLst>
              <a:ext uri="{FF2B5EF4-FFF2-40B4-BE49-F238E27FC236}">
                <a16:creationId xmlns:a16="http://schemas.microsoft.com/office/drawing/2014/main" id="{F96665D3-0841-4728-8040-4377D46204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89886" y="1924883"/>
            <a:ext cx="3536810" cy="37213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F0727A84-80A9-4C86-A35E-3C10A22DDC06}"/>
              </a:ext>
            </a:extLst>
          </p:cNvPr>
          <p:cNvSpPr txBox="1"/>
          <p:nvPr/>
        </p:nvSpPr>
        <p:spPr>
          <a:xfrm>
            <a:off x="3178319" y="5778751"/>
            <a:ext cx="2753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日食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5719922-C784-4C41-92DA-9DCEA4784E8C}"/>
              </a:ext>
            </a:extLst>
          </p:cNvPr>
          <p:cNvSpPr txBox="1"/>
          <p:nvPr/>
        </p:nvSpPr>
        <p:spPr>
          <a:xfrm>
            <a:off x="9258327" y="5840895"/>
            <a:ext cx="2503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月食</a:t>
            </a:r>
          </a:p>
        </p:txBody>
      </p:sp>
      <p:sp>
        <p:nvSpPr>
          <p:cNvPr id="19" name="标题 4">
            <a:extLst>
              <a:ext uri="{FF2B5EF4-FFF2-40B4-BE49-F238E27FC236}">
                <a16:creationId xmlns:a16="http://schemas.microsoft.com/office/drawing/2014/main" id="{52943112-F851-4290-B11A-470FA03542F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89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CF1AA56-212D-4EAE-A4F0-1ABE567CA078}"/>
              </a:ext>
            </a:extLst>
          </p:cNvPr>
          <p:cNvSpPr txBox="1"/>
          <p:nvPr/>
        </p:nvSpPr>
        <p:spPr>
          <a:xfrm>
            <a:off x="1957924" y="1117153"/>
            <a:ext cx="7343775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 eaLnBrk="0" hangingPunct="0"/>
            <a:r>
              <a:rPr lang="zh-CN" altLang="en-US" sz="32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日食和月食 </a:t>
            </a:r>
            <a:r>
              <a:rPr lang="zh-CN" altLang="en-US" sz="3200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</a:t>
            </a:r>
            <a:endParaRPr lang="zh-CN" altLang="en-US" sz="2800" dirty="0">
              <a:solidFill>
                <a:srgbClr val="0066CC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99AF155-E3EF-4DA3-A6EF-8A606BB42D1D}"/>
              </a:ext>
            </a:extLst>
          </p:cNvPr>
          <p:cNvGrpSpPr/>
          <p:nvPr/>
        </p:nvGrpSpPr>
        <p:grpSpPr>
          <a:xfrm>
            <a:off x="3397786" y="2341116"/>
            <a:ext cx="5041900" cy="3024187"/>
            <a:chOff x="1156" y="1207"/>
            <a:chExt cx="3176" cy="1905"/>
          </a:xfrm>
        </p:grpSpPr>
        <p:sp>
          <p:nvSpPr>
            <p:cNvPr id="11" name="任意多边形 35845">
              <a:extLst>
                <a:ext uri="{FF2B5EF4-FFF2-40B4-BE49-F238E27FC236}">
                  <a16:creationId xmlns:a16="http://schemas.microsoft.com/office/drawing/2014/main" id="{F1641FCC-BDD2-478B-8EB4-F3F8E89EF35B}"/>
                </a:ext>
              </a:extLst>
            </p:cNvPr>
            <p:cNvSpPr/>
            <p:nvPr/>
          </p:nvSpPr>
          <p:spPr>
            <a:xfrm>
              <a:off x="3676" y="2635"/>
              <a:ext cx="656" cy="345"/>
            </a:xfrm>
            <a:custGeom>
              <a:avLst/>
              <a:gdLst/>
              <a:ahLst/>
              <a:cxnLst/>
              <a:rect l="0" t="0" r="0" b="0"/>
              <a:pathLst>
                <a:path w="1200" h="624">
                  <a:moveTo>
                    <a:pt x="0" y="0"/>
                  </a:moveTo>
                  <a:lnTo>
                    <a:pt x="144" y="192"/>
                  </a:lnTo>
                  <a:lnTo>
                    <a:pt x="192" y="336"/>
                  </a:lnTo>
                  <a:lnTo>
                    <a:pt x="144" y="480"/>
                  </a:lnTo>
                  <a:lnTo>
                    <a:pt x="0" y="624"/>
                  </a:lnTo>
                  <a:lnTo>
                    <a:pt x="1200" y="576"/>
                  </a:lnTo>
                  <a:lnTo>
                    <a:pt x="115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2" name="文本框 11">
              <a:hlinkClick r:id="rId2" action="ppaction://hlinkfile"/>
              <a:extLst>
                <a:ext uri="{FF2B5EF4-FFF2-40B4-BE49-F238E27FC236}">
                  <a16:creationId xmlns:a16="http://schemas.microsoft.com/office/drawing/2014/main" id="{16744ABE-DAB3-4DAA-9707-6A6B7F0CCB03}"/>
                </a:ext>
              </a:extLst>
            </p:cNvPr>
            <p:cNvSpPr txBox="1"/>
            <p:nvPr/>
          </p:nvSpPr>
          <p:spPr>
            <a:xfrm>
              <a:off x="2508" y="1207"/>
              <a:ext cx="90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日食</a:t>
              </a:r>
              <a:endParaRPr lang="zh-CN" altLang="en-US" sz="320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0A35B8D-B9A5-40C4-A425-8271D01E4826}"/>
                </a:ext>
              </a:extLst>
            </p:cNvPr>
            <p:cNvSpPr/>
            <p:nvPr/>
          </p:nvSpPr>
          <p:spPr>
            <a:xfrm>
              <a:off x="1156" y="1232"/>
              <a:ext cx="866" cy="82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sz="3200" dirty="0">
                  <a:solidFill>
                    <a:schemeClr val="tx2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太阳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0CFC394-9AF0-4E8B-A14E-EE00A57C17B2}"/>
                </a:ext>
              </a:extLst>
            </p:cNvPr>
            <p:cNvSpPr/>
            <p:nvPr/>
          </p:nvSpPr>
          <p:spPr>
            <a:xfrm>
              <a:off x="3807" y="1629"/>
              <a:ext cx="420" cy="424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sz="1600" dirty="0">
                  <a:solidFill>
                    <a:schemeClr val="bg1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地球</a:t>
              </a:r>
              <a:endParaRPr lang="zh-CN" altLang="en-US" sz="160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15" name="任意多边形 35849">
              <a:extLst>
                <a:ext uri="{FF2B5EF4-FFF2-40B4-BE49-F238E27FC236}">
                  <a16:creationId xmlns:a16="http://schemas.microsoft.com/office/drawing/2014/main" id="{904744CE-53B2-4FF5-A38C-BE43BEE29CD2}"/>
                </a:ext>
              </a:extLst>
            </p:cNvPr>
            <p:cNvSpPr/>
            <p:nvPr/>
          </p:nvSpPr>
          <p:spPr>
            <a:xfrm>
              <a:off x="3492" y="1709"/>
              <a:ext cx="341" cy="185"/>
            </a:xfrm>
            <a:custGeom>
              <a:avLst/>
              <a:gdLst/>
              <a:ahLst/>
              <a:cxnLst/>
              <a:rect l="0" t="0" r="0" b="0"/>
              <a:pathLst>
                <a:path w="624" h="336">
                  <a:moveTo>
                    <a:pt x="0" y="336"/>
                  </a:moveTo>
                  <a:lnTo>
                    <a:pt x="144" y="240"/>
                  </a:lnTo>
                  <a:lnTo>
                    <a:pt x="144" y="96"/>
                  </a:lnTo>
                  <a:lnTo>
                    <a:pt x="48" y="0"/>
                  </a:lnTo>
                  <a:lnTo>
                    <a:pt x="624" y="144"/>
                  </a:lnTo>
                  <a:lnTo>
                    <a:pt x="576" y="288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6B635BB-AAD0-49AD-B97B-005650E86D3F}"/>
                </a:ext>
              </a:extLst>
            </p:cNvPr>
            <p:cNvGrpSpPr/>
            <p:nvPr/>
          </p:nvGrpSpPr>
          <p:grpSpPr>
            <a:xfrm>
              <a:off x="1639" y="1232"/>
              <a:ext cx="2284" cy="821"/>
              <a:chOff x="192" y="864"/>
              <a:chExt cx="4176" cy="1488"/>
            </a:xfrm>
          </p:grpSpPr>
          <p:sp>
            <p:nvSpPr>
              <p:cNvPr id="38" name="直接连接符 37">
                <a:extLst>
                  <a:ext uri="{FF2B5EF4-FFF2-40B4-BE49-F238E27FC236}">
                    <a16:creationId xmlns:a16="http://schemas.microsoft.com/office/drawing/2014/main" id="{C09D0C8A-0F73-4183-93D0-FD8FFFE31548}"/>
                  </a:ext>
                </a:extLst>
              </p:cNvPr>
              <p:cNvSpPr/>
              <p:nvPr/>
            </p:nvSpPr>
            <p:spPr>
              <a:xfrm>
                <a:off x="192" y="864"/>
                <a:ext cx="4176" cy="105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39" name="直接连接符 38">
                <a:extLst>
                  <a:ext uri="{FF2B5EF4-FFF2-40B4-BE49-F238E27FC236}">
                    <a16:creationId xmlns:a16="http://schemas.microsoft.com/office/drawing/2014/main" id="{BA232DF2-D96E-4D87-B73B-FC6E5B67BA1D}"/>
                  </a:ext>
                </a:extLst>
              </p:cNvPr>
              <p:cNvSpPr/>
              <p:nvPr/>
            </p:nvSpPr>
            <p:spPr>
              <a:xfrm flipV="1">
                <a:off x="192" y="2016"/>
                <a:ext cx="3936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40" name="直接连接符 39">
                <a:extLst>
                  <a:ext uri="{FF2B5EF4-FFF2-40B4-BE49-F238E27FC236}">
                    <a16:creationId xmlns:a16="http://schemas.microsoft.com/office/drawing/2014/main" id="{71755D60-7452-4F81-8ECE-3376B2FE8BEC}"/>
                  </a:ext>
                </a:extLst>
              </p:cNvPr>
              <p:cNvSpPr/>
              <p:nvPr/>
            </p:nvSpPr>
            <p:spPr>
              <a:xfrm>
                <a:off x="1728" y="1248"/>
                <a:ext cx="33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41" name="直接连接符 40">
                <a:extLst>
                  <a:ext uri="{FF2B5EF4-FFF2-40B4-BE49-F238E27FC236}">
                    <a16:creationId xmlns:a16="http://schemas.microsoft.com/office/drawing/2014/main" id="{BF0B0D8B-87D6-43B6-8272-9409FCA08714}"/>
                  </a:ext>
                </a:extLst>
              </p:cNvPr>
              <p:cNvSpPr/>
              <p:nvPr/>
            </p:nvSpPr>
            <p:spPr>
              <a:xfrm>
                <a:off x="816" y="1296"/>
                <a:ext cx="2544" cy="5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42" name="直接连接符 41">
                <a:extLst>
                  <a:ext uri="{FF2B5EF4-FFF2-40B4-BE49-F238E27FC236}">
                    <a16:creationId xmlns:a16="http://schemas.microsoft.com/office/drawing/2014/main" id="{BBDD86FB-B616-4865-A9F0-6287B16ACF58}"/>
                  </a:ext>
                </a:extLst>
              </p:cNvPr>
              <p:cNvSpPr/>
              <p:nvPr/>
            </p:nvSpPr>
            <p:spPr>
              <a:xfrm>
                <a:off x="912" y="1776"/>
                <a:ext cx="2400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43" name="直接连接符 42">
                <a:extLst>
                  <a:ext uri="{FF2B5EF4-FFF2-40B4-BE49-F238E27FC236}">
                    <a16:creationId xmlns:a16="http://schemas.microsoft.com/office/drawing/2014/main" id="{704F357E-21D1-4259-AC4D-30C6DCA7D0E3}"/>
                  </a:ext>
                </a:extLst>
              </p:cNvPr>
              <p:cNvSpPr/>
              <p:nvPr/>
            </p:nvSpPr>
            <p:spPr>
              <a:xfrm>
                <a:off x="1776" y="1488"/>
                <a:ext cx="192" cy="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44" name="直接连接符 43">
                <a:extLst>
                  <a:ext uri="{FF2B5EF4-FFF2-40B4-BE49-F238E27FC236}">
                    <a16:creationId xmlns:a16="http://schemas.microsoft.com/office/drawing/2014/main" id="{7AC5D852-EC0F-4CB6-AC6A-5DFE880170F2}"/>
                  </a:ext>
                </a:extLst>
              </p:cNvPr>
              <p:cNvSpPr/>
              <p:nvPr/>
            </p:nvSpPr>
            <p:spPr>
              <a:xfrm>
                <a:off x="1632" y="1824"/>
                <a:ext cx="33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106E992-FF29-4FF9-97C1-1FC2B39E8F1C}"/>
                </a:ext>
              </a:extLst>
            </p:cNvPr>
            <p:cNvGrpSpPr/>
            <p:nvPr/>
          </p:nvGrpSpPr>
          <p:grpSpPr>
            <a:xfrm>
              <a:off x="1156" y="2291"/>
              <a:ext cx="3097" cy="821"/>
              <a:chOff x="0" y="2448"/>
              <a:chExt cx="5664" cy="1488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12E0360-2DCF-4022-A799-16D548318EE8}"/>
                  </a:ext>
                </a:extLst>
              </p:cNvPr>
              <p:cNvSpPr/>
              <p:nvPr/>
            </p:nvSpPr>
            <p:spPr>
              <a:xfrm>
                <a:off x="0" y="2448"/>
                <a:ext cx="1584" cy="1488"/>
              </a:xfrm>
              <a:prstGeom prst="ellipse">
                <a:avLst/>
              </a:prstGeom>
              <a:solidFill>
                <a:srgbClr val="FFFF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zh-CN" altLang="en-US" sz="3200" dirty="0">
                    <a:solidFill>
                      <a:schemeClr val="tx2"/>
                    </a:solidFill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rPr>
                  <a:t>太阳</a:t>
                </a: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90BFD66-97A2-489F-8B1B-8C193FEDD4C1}"/>
                  </a:ext>
                </a:extLst>
              </p:cNvPr>
              <p:cNvSpPr/>
              <p:nvPr/>
            </p:nvSpPr>
            <p:spPr>
              <a:xfrm>
                <a:off x="5328" y="3264"/>
                <a:ext cx="336" cy="336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zh-CN" altLang="en-US" sz="1600" b="0" dirty="0">
                    <a:solidFill>
                      <a:srgbClr val="0066CC"/>
                    </a:solidFill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rPr>
                  <a:t>月球</a:t>
                </a:r>
                <a:endParaRPr lang="zh-CN" altLang="en-US" sz="1600" b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D2B26197-AEF2-481A-8700-E94EBE7D80C7}"/>
                  </a:ext>
                </a:extLst>
              </p:cNvPr>
              <p:cNvSpPr/>
              <p:nvPr/>
            </p:nvSpPr>
            <p:spPr>
              <a:xfrm>
                <a:off x="4128" y="3048"/>
                <a:ext cx="672" cy="672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zh-CN" altLang="en-US" sz="2800" dirty="0">
                    <a:solidFill>
                      <a:schemeClr val="bg1"/>
                    </a:solidFill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rPr>
                  <a:t>地球</a:t>
                </a:r>
              </a:p>
            </p:txBody>
          </p:sp>
        </p:grpSp>
        <p:sp>
          <p:nvSpPr>
            <p:cNvPr id="21" name="直接连接符 20">
              <a:extLst>
                <a:ext uri="{FF2B5EF4-FFF2-40B4-BE49-F238E27FC236}">
                  <a16:creationId xmlns:a16="http://schemas.microsoft.com/office/drawing/2014/main" id="{61F168D0-42F8-48A2-ADAF-4C51D088535C}"/>
                </a:ext>
              </a:extLst>
            </p:cNvPr>
            <p:cNvSpPr/>
            <p:nvPr/>
          </p:nvSpPr>
          <p:spPr>
            <a:xfrm>
              <a:off x="1655" y="2291"/>
              <a:ext cx="2651" cy="45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2" name="直接连接符 21">
              <a:extLst>
                <a:ext uri="{FF2B5EF4-FFF2-40B4-BE49-F238E27FC236}">
                  <a16:creationId xmlns:a16="http://schemas.microsoft.com/office/drawing/2014/main" id="{410A81ED-465E-46AA-AC8A-7DD56842CFD9}"/>
                </a:ext>
              </a:extLst>
            </p:cNvPr>
            <p:cNvSpPr/>
            <p:nvPr/>
          </p:nvSpPr>
          <p:spPr>
            <a:xfrm flipV="1">
              <a:off x="1602" y="2953"/>
              <a:ext cx="2704" cy="15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3" name="直接连接符 22">
              <a:extLst>
                <a:ext uri="{FF2B5EF4-FFF2-40B4-BE49-F238E27FC236}">
                  <a16:creationId xmlns:a16="http://schemas.microsoft.com/office/drawing/2014/main" id="{94F7B6B2-563E-475F-9ACA-B15E967CCDFA}"/>
                </a:ext>
              </a:extLst>
            </p:cNvPr>
            <p:cNvSpPr/>
            <p:nvPr/>
          </p:nvSpPr>
          <p:spPr>
            <a:xfrm>
              <a:off x="2010" y="2568"/>
              <a:ext cx="1414" cy="1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4" name="直接连接符 23">
              <a:extLst>
                <a:ext uri="{FF2B5EF4-FFF2-40B4-BE49-F238E27FC236}">
                  <a16:creationId xmlns:a16="http://schemas.microsoft.com/office/drawing/2014/main" id="{DA8DCCE8-5D6F-48E2-97D5-EAFB1EF6DC8E}"/>
                </a:ext>
              </a:extLst>
            </p:cNvPr>
            <p:cNvSpPr/>
            <p:nvPr/>
          </p:nvSpPr>
          <p:spPr>
            <a:xfrm>
              <a:off x="1996" y="2874"/>
              <a:ext cx="139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5" name="直接连接符 24">
              <a:extLst>
                <a:ext uri="{FF2B5EF4-FFF2-40B4-BE49-F238E27FC236}">
                  <a16:creationId xmlns:a16="http://schemas.microsoft.com/office/drawing/2014/main" id="{5BD2A668-E5DF-48AC-B964-B56DBFBA6BF3}"/>
                </a:ext>
              </a:extLst>
            </p:cNvPr>
            <p:cNvSpPr/>
            <p:nvPr/>
          </p:nvSpPr>
          <p:spPr>
            <a:xfrm>
              <a:off x="2442" y="2423"/>
              <a:ext cx="158" cy="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6" name="直接连接符 25">
              <a:extLst>
                <a:ext uri="{FF2B5EF4-FFF2-40B4-BE49-F238E27FC236}">
                  <a16:creationId xmlns:a16="http://schemas.microsoft.com/office/drawing/2014/main" id="{7C2F822B-AAB8-4515-AC0E-A55C466AF52A}"/>
                </a:ext>
              </a:extLst>
            </p:cNvPr>
            <p:cNvSpPr/>
            <p:nvPr/>
          </p:nvSpPr>
          <p:spPr>
            <a:xfrm>
              <a:off x="2336" y="2614"/>
              <a:ext cx="363" cy="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" name="直接连接符 26">
              <a:extLst>
                <a:ext uri="{FF2B5EF4-FFF2-40B4-BE49-F238E27FC236}">
                  <a16:creationId xmlns:a16="http://schemas.microsoft.com/office/drawing/2014/main" id="{83E27451-046E-4CD3-A990-507FF6F408CB}"/>
                </a:ext>
              </a:extLst>
            </p:cNvPr>
            <p:cNvSpPr/>
            <p:nvPr/>
          </p:nvSpPr>
          <p:spPr>
            <a:xfrm>
              <a:off x="2416" y="2874"/>
              <a:ext cx="15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8" name="直接连接符 27">
              <a:extLst>
                <a:ext uri="{FF2B5EF4-FFF2-40B4-BE49-F238E27FC236}">
                  <a16:creationId xmlns:a16="http://schemas.microsoft.com/office/drawing/2014/main" id="{0FF8B260-35FE-4CAF-948C-ABCC4C03EF8F}"/>
                </a:ext>
              </a:extLst>
            </p:cNvPr>
            <p:cNvSpPr/>
            <p:nvPr/>
          </p:nvSpPr>
          <p:spPr>
            <a:xfrm>
              <a:off x="2416" y="3059"/>
              <a:ext cx="21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BA53D9-65DB-46DF-B217-190083EF22F6}"/>
                </a:ext>
              </a:extLst>
            </p:cNvPr>
            <p:cNvSpPr txBox="1"/>
            <p:nvPr/>
          </p:nvSpPr>
          <p:spPr>
            <a:xfrm>
              <a:off x="2495" y="2158"/>
              <a:ext cx="8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200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月食</a:t>
              </a:r>
            </a:p>
          </p:txBody>
        </p:sp>
        <p:sp>
          <p:nvSpPr>
            <p:cNvPr id="30" name="任意多边形 35872">
              <a:extLst>
                <a:ext uri="{FF2B5EF4-FFF2-40B4-BE49-F238E27FC236}">
                  <a16:creationId xmlns:a16="http://schemas.microsoft.com/office/drawing/2014/main" id="{9ED5A212-504D-4355-BD1D-08F4DDA27F60}"/>
                </a:ext>
              </a:extLst>
            </p:cNvPr>
            <p:cNvSpPr/>
            <p:nvPr/>
          </p:nvSpPr>
          <p:spPr>
            <a:xfrm>
              <a:off x="3833" y="1788"/>
              <a:ext cx="27" cy="53"/>
            </a:xfrm>
            <a:custGeom>
              <a:avLst/>
              <a:gdLst/>
              <a:ahLst/>
              <a:cxnLst/>
              <a:rect l="0" t="0" r="0" b="0"/>
              <a:pathLst>
                <a:path w="48" h="96">
                  <a:moveTo>
                    <a:pt x="0" y="0"/>
                  </a:moveTo>
                  <a:cubicBezTo>
                    <a:pt x="0" y="0"/>
                    <a:pt x="48" y="96"/>
                    <a:pt x="48" y="96"/>
                  </a:cubicBezTo>
                  <a:cubicBezTo>
                    <a:pt x="48" y="9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C82B7B1-3072-4870-84FB-38EB1940FA67}"/>
                </a:ext>
              </a:extLst>
            </p:cNvPr>
            <p:cNvSpPr/>
            <p:nvPr/>
          </p:nvSpPr>
          <p:spPr>
            <a:xfrm>
              <a:off x="3394" y="1702"/>
              <a:ext cx="183" cy="18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sz="2000" b="0" dirty="0">
                  <a:solidFill>
                    <a:srgbClr val="0066CC"/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月球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8BD2D4D-F953-4497-9EA2-9EC13127BA59}"/>
                </a:ext>
              </a:extLst>
            </p:cNvPr>
            <p:cNvSpPr/>
            <p:nvPr/>
          </p:nvSpPr>
          <p:spPr>
            <a:xfrm>
              <a:off x="3800" y="1788"/>
              <a:ext cx="40" cy="80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3" name="直接连接符 32">
              <a:extLst>
                <a:ext uri="{FF2B5EF4-FFF2-40B4-BE49-F238E27FC236}">
                  <a16:creationId xmlns:a16="http://schemas.microsoft.com/office/drawing/2014/main" id="{0231E20B-590E-45D0-BF50-30EC636B74D4}"/>
                </a:ext>
              </a:extLst>
            </p:cNvPr>
            <p:cNvSpPr/>
            <p:nvPr/>
          </p:nvSpPr>
          <p:spPr>
            <a:xfrm flipH="1">
              <a:off x="3518" y="1577"/>
              <a:ext cx="53" cy="7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4" name="直接连接符 33">
              <a:extLst>
                <a:ext uri="{FF2B5EF4-FFF2-40B4-BE49-F238E27FC236}">
                  <a16:creationId xmlns:a16="http://schemas.microsoft.com/office/drawing/2014/main" id="{71A95936-DED5-4249-A682-7BD2C8F6CBA7}"/>
                </a:ext>
              </a:extLst>
            </p:cNvPr>
            <p:cNvSpPr/>
            <p:nvPr/>
          </p:nvSpPr>
          <p:spPr>
            <a:xfrm>
              <a:off x="2381" y="1979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B8618D5F-249D-44CD-9965-727AEE375B6C}"/>
              </a:ext>
            </a:extLst>
          </p:cNvPr>
          <p:cNvSpPr txBox="1"/>
          <p:nvPr/>
        </p:nvSpPr>
        <p:spPr>
          <a:xfrm>
            <a:off x="3374215" y="5930784"/>
            <a:ext cx="7777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请你描述出日食和月食的成因</a:t>
            </a:r>
          </a:p>
        </p:txBody>
      </p:sp>
      <p:sp>
        <p:nvSpPr>
          <p:cNvPr id="48" name="标题 4">
            <a:extLst>
              <a:ext uri="{FF2B5EF4-FFF2-40B4-BE49-F238E27FC236}">
                <a16:creationId xmlns:a16="http://schemas.microsoft.com/office/drawing/2014/main" id="{F07AF2E9-FF86-4A9A-B4B5-D8D0DF84AC6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9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/>
          <p:nvPr/>
        </p:nvSpPr>
        <p:spPr>
          <a:xfrm>
            <a:off x="2029183" y="1408784"/>
            <a:ext cx="5521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6.</a:t>
            </a: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小孔成像</a:t>
            </a:r>
          </a:p>
        </p:txBody>
      </p:sp>
      <p:grpSp>
        <p:nvGrpSpPr>
          <p:cNvPr id="26627" name="组合 25661"/>
          <p:cNvGrpSpPr/>
          <p:nvPr/>
        </p:nvGrpSpPr>
        <p:grpSpPr>
          <a:xfrm>
            <a:off x="2445108" y="2516859"/>
            <a:ext cx="7504113" cy="3654425"/>
            <a:chOff x="1020" y="1117"/>
            <a:chExt cx="3538" cy="1043"/>
          </a:xfrm>
        </p:grpSpPr>
        <p:sp>
          <p:nvSpPr>
            <p:cNvPr id="26628" name="平行四边形 25606"/>
            <p:cNvSpPr/>
            <p:nvPr/>
          </p:nvSpPr>
          <p:spPr>
            <a:xfrm rot="-5400000">
              <a:off x="2717" y="1274"/>
              <a:ext cx="774" cy="640"/>
            </a:xfrm>
            <a:prstGeom prst="parallelogram">
              <a:avLst>
                <a:gd name="adj" fmla="val 30620"/>
              </a:avLst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6629" name="椭圆 25607"/>
            <p:cNvSpPr/>
            <p:nvPr/>
          </p:nvSpPr>
          <p:spPr>
            <a:xfrm>
              <a:off x="3048" y="1580"/>
              <a:ext cx="49" cy="3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6630" name="平行四边形 25608"/>
            <p:cNvSpPr/>
            <p:nvPr/>
          </p:nvSpPr>
          <p:spPr>
            <a:xfrm rot="-5400000">
              <a:off x="3587" y="1189"/>
              <a:ext cx="1043" cy="897"/>
            </a:xfrm>
            <a:prstGeom prst="parallelogram">
              <a:avLst>
                <a:gd name="adj" fmla="val 39382"/>
              </a:avLst>
            </a:prstGeom>
            <a:solidFill>
              <a:schemeClr val="tx1">
                <a:lumMod val="50000"/>
                <a:lumOff val="5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grpSp>
          <p:nvGrpSpPr>
            <p:cNvPr id="26631" name="组合 25609"/>
            <p:cNvGrpSpPr/>
            <p:nvPr/>
          </p:nvGrpSpPr>
          <p:grpSpPr>
            <a:xfrm>
              <a:off x="1020" y="1415"/>
              <a:ext cx="256" cy="634"/>
              <a:chOff x="816" y="1664"/>
              <a:chExt cx="384" cy="1600"/>
            </a:xfrm>
          </p:grpSpPr>
          <p:sp>
            <p:nvSpPr>
              <p:cNvPr id="26632" name="圆柱形 25610"/>
              <p:cNvSpPr/>
              <p:nvPr/>
            </p:nvSpPr>
            <p:spPr>
              <a:xfrm>
                <a:off x="864" y="2256"/>
                <a:ext cx="240" cy="1008"/>
              </a:xfrm>
              <a:prstGeom prst="can">
                <a:avLst>
                  <a:gd name="adj" fmla="val 49991"/>
                </a:avLst>
              </a:prstGeom>
              <a:solidFill>
                <a:schemeClr val="accent2">
                  <a:lumMod val="50000"/>
                </a:schemeClr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6633" name="任意多边形 25611"/>
              <p:cNvSpPr/>
              <p:nvPr/>
            </p:nvSpPr>
            <p:spPr>
              <a:xfrm>
                <a:off x="816" y="1664"/>
                <a:ext cx="384" cy="640"/>
              </a:xfrm>
              <a:custGeom>
                <a:avLst/>
                <a:gdLst/>
                <a:ahLst/>
                <a:cxnLst/>
                <a:rect l="0" t="0" r="0" b="0"/>
                <a:pathLst>
                  <a:path w="384" h="640">
                    <a:moveTo>
                      <a:pt x="96" y="640"/>
                    </a:moveTo>
                    <a:cubicBezTo>
                      <a:pt x="48" y="600"/>
                      <a:pt x="0" y="560"/>
                      <a:pt x="0" y="496"/>
                    </a:cubicBezTo>
                    <a:cubicBezTo>
                      <a:pt x="0" y="432"/>
                      <a:pt x="64" y="320"/>
                      <a:pt x="96" y="256"/>
                    </a:cubicBezTo>
                    <a:cubicBezTo>
                      <a:pt x="128" y="192"/>
                      <a:pt x="168" y="152"/>
                      <a:pt x="192" y="112"/>
                    </a:cubicBezTo>
                    <a:cubicBezTo>
                      <a:pt x="216" y="72"/>
                      <a:pt x="224" y="0"/>
                      <a:pt x="240" y="16"/>
                    </a:cubicBezTo>
                    <a:cubicBezTo>
                      <a:pt x="256" y="32"/>
                      <a:pt x="280" y="152"/>
                      <a:pt x="288" y="208"/>
                    </a:cubicBezTo>
                    <a:cubicBezTo>
                      <a:pt x="296" y="264"/>
                      <a:pt x="272" y="304"/>
                      <a:pt x="288" y="352"/>
                    </a:cubicBezTo>
                    <a:cubicBezTo>
                      <a:pt x="304" y="400"/>
                      <a:pt x="384" y="456"/>
                      <a:pt x="384" y="496"/>
                    </a:cubicBezTo>
                    <a:cubicBezTo>
                      <a:pt x="384" y="536"/>
                      <a:pt x="320" y="568"/>
                      <a:pt x="288" y="592"/>
                    </a:cubicBezTo>
                    <a:cubicBezTo>
                      <a:pt x="256" y="616"/>
                      <a:pt x="208" y="632"/>
                      <a:pt x="192" y="640"/>
                    </a:cubicBezTo>
                  </a:path>
                </a:pathLst>
              </a:custGeom>
              <a:solidFill>
                <a:srgbClr val="ECF444"/>
              </a:solidFill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6634" name="任意多边形 25612"/>
              <p:cNvSpPr/>
              <p:nvPr/>
            </p:nvSpPr>
            <p:spPr>
              <a:xfrm>
                <a:off x="936" y="1920"/>
                <a:ext cx="96" cy="384"/>
              </a:xfrm>
              <a:custGeom>
                <a:avLst/>
                <a:gdLst/>
                <a:ahLst/>
                <a:cxnLst/>
                <a:rect l="0" t="0" r="0" b="0"/>
                <a:pathLst>
                  <a:path w="384" h="640">
                    <a:moveTo>
                      <a:pt x="96" y="640"/>
                    </a:moveTo>
                    <a:cubicBezTo>
                      <a:pt x="48" y="600"/>
                      <a:pt x="0" y="560"/>
                      <a:pt x="0" y="496"/>
                    </a:cubicBezTo>
                    <a:cubicBezTo>
                      <a:pt x="0" y="432"/>
                      <a:pt x="64" y="320"/>
                      <a:pt x="96" y="256"/>
                    </a:cubicBezTo>
                    <a:cubicBezTo>
                      <a:pt x="128" y="192"/>
                      <a:pt x="168" y="152"/>
                      <a:pt x="192" y="112"/>
                    </a:cubicBezTo>
                    <a:cubicBezTo>
                      <a:pt x="216" y="72"/>
                      <a:pt x="224" y="0"/>
                      <a:pt x="240" y="16"/>
                    </a:cubicBezTo>
                    <a:cubicBezTo>
                      <a:pt x="256" y="32"/>
                      <a:pt x="280" y="152"/>
                      <a:pt x="288" y="208"/>
                    </a:cubicBezTo>
                    <a:cubicBezTo>
                      <a:pt x="296" y="264"/>
                      <a:pt x="272" y="304"/>
                      <a:pt x="288" y="352"/>
                    </a:cubicBezTo>
                    <a:cubicBezTo>
                      <a:pt x="304" y="400"/>
                      <a:pt x="384" y="456"/>
                      <a:pt x="384" y="496"/>
                    </a:cubicBezTo>
                    <a:cubicBezTo>
                      <a:pt x="384" y="536"/>
                      <a:pt x="320" y="568"/>
                      <a:pt x="288" y="592"/>
                    </a:cubicBezTo>
                    <a:cubicBezTo>
                      <a:pt x="256" y="616"/>
                      <a:pt x="208" y="632"/>
                      <a:pt x="192" y="640"/>
                    </a:cubicBezTo>
                  </a:path>
                </a:pathLst>
              </a:custGeom>
              <a:noFill/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grpSp>
          <p:nvGrpSpPr>
            <p:cNvPr id="26635" name="组合 25613"/>
            <p:cNvGrpSpPr/>
            <p:nvPr/>
          </p:nvGrpSpPr>
          <p:grpSpPr>
            <a:xfrm>
              <a:off x="3941" y="1362"/>
              <a:ext cx="128" cy="330"/>
              <a:chOff x="4512" y="888"/>
              <a:chExt cx="179" cy="612"/>
            </a:xfrm>
          </p:grpSpPr>
          <p:sp>
            <p:nvSpPr>
              <p:cNvPr id="26636" name="任意多边形 25614"/>
              <p:cNvSpPr/>
              <p:nvPr/>
            </p:nvSpPr>
            <p:spPr>
              <a:xfrm flipV="1">
                <a:off x="4512" y="1255"/>
                <a:ext cx="179" cy="245"/>
              </a:xfrm>
              <a:custGeom>
                <a:avLst/>
                <a:gdLst/>
                <a:ahLst/>
                <a:cxnLst/>
                <a:rect l="0" t="0" r="0" b="0"/>
                <a:pathLst>
                  <a:path w="384" h="640">
                    <a:moveTo>
                      <a:pt x="96" y="640"/>
                    </a:moveTo>
                    <a:cubicBezTo>
                      <a:pt x="48" y="600"/>
                      <a:pt x="0" y="560"/>
                      <a:pt x="0" y="496"/>
                    </a:cubicBezTo>
                    <a:cubicBezTo>
                      <a:pt x="0" y="432"/>
                      <a:pt x="64" y="320"/>
                      <a:pt x="96" y="256"/>
                    </a:cubicBezTo>
                    <a:cubicBezTo>
                      <a:pt x="128" y="192"/>
                      <a:pt x="168" y="152"/>
                      <a:pt x="192" y="112"/>
                    </a:cubicBezTo>
                    <a:cubicBezTo>
                      <a:pt x="216" y="72"/>
                      <a:pt x="224" y="0"/>
                      <a:pt x="240" y="16"/>
                    </a:cubicBezTo>
                    <a:cubicBezTo>
                      <a:pt x="256" y="32"/>
                      <a:pt x="280" y="152"/>
                      <a:pt x="288" y="208"/>
                    </a:cubicBezTo>
                    <a:cubicBezTo>
                      <a:pt x="296" y="264"/>
                      <a:pt x="272" y="304"/>
                      <a:pt x="288" y="352"/>
                    </a:cubicBezTo>
                    <a:cubicBezTo>
                      <a:pt x="304" y="400"/>
                      <a:pt x="384" y="456"/>
                      <a:pt x="384" y="496"/>
                    </a:cubicBezTo>
                    <a:cubicBezTo>
                      <a:pt x="384" y="536"/>
                      <a:pt x="320" y="568"/>
                      <a:pt x="288" y="592"/>
                    </a:cubicBezTo>
                    <a:cubicBezTo>
                      <a:pt x="256" y="616"/>
                      <a:pt x="208" y="632"/>
                      <a:pt x="192" y="640"/>
                    </a:cubicBezTo>
                  </a:path>
                </a:pathLst>
              </a:custGeom>
              <a:solidFill>
                <a:srgbClr val="ECF444"/>
              </a:solidFill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grpSp>
            <p:nvGrpSpPr>
              <p:cNvPr id="26637" name="组合 25615"/>
              <p:cNvGrpSpPr/>
              <p:nvPr/>
            </p:nvGrpSpPr>
            <p:grpSpPr>
              <a:xfrm>
                <a:off x="4534" y="888"/>
                <a:ext cx="112" cy="514"/>
                <a:chOff x="4534" y="888"/>
                <a:chExt cx="112" cy="514"/>
              </a:xfrm>
            </p:grpSpPr>
            <p:sp>
              <p:nvSpPr>
                <p:cNvPr id="26638" name="圆柱形 25616"/>
                <p:cNvSpPr/>
                <p:nvPr/>
              </p:nvSpPr>
              <p:spPr>
                <a:xfrm flipV="1">
                  <a:off x="4534" y="888"/>
                  <a:ext cx="112" cy="386"/>
                </a:xfrm>
                <a:prstGeom prst="can">
                  <a:avLst>
                    <a:gd name="adj" fmla="val 41019"/>
                  </a:avLst>
                </a:prstGeom>
                <a:solidFill>
                  <a:srgbClr val="FF9999"/>
                </a:solidFill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endParaRPr>
                </a:p>
              </p:txBody>
            </p:sp>
            <p:sp>
              <p:nvSpPr>
                <p:cNvPr id="26639" name="任意多边形 25617"/>
                <p:cNvSpPr/>
                <p:nvPr/>
              </p:nvSpPr>
              <p:spPr>
                <a:xfrm flipV="1">
                  <a:off x="4568" y="1255"/>
                  <a:ext cx="45" cy="1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84" h="640">
                      <a:moveTo>
                        <a:pt x="96" y="640"/>
                      </a:moveTo>
                      <a:cubicBezTo>
                        <a:pt x="48" y="600"/>
                        <a:pt x="0" y="560"/>
                        <a:pt x="0" y="496"/>
                      </a:cubicBezTo>
                      <a:cubicBezTo>
                        <a:pt x="0" y="432"/>
                        <a:pt x="64" y="320"/>
                        <a:pt x="96" y="256"/>
                      </a:cubicBezTo>
                      <a:cubicBezTo>
                        <a:pt x="128" y="192"/>
                        <a:pt x="168" y="152"/>
                        <a:pt x="192" y="112"/>
                      </a:cubicBezTo>
                      <a:cubicBezTo>
                        <a:pt x="216" y="72"/>
                        <a:pt x="224" y="0"/>
                        <a:pt x="240" y="16"/>
                      </a:cubicBezTo>
                      <a:cubicBezTo>
                        <a:pt x="256" y="32"/>
                        <a:pt x="280" y="152"/>
                        <a:pt x="288" y="208"/>
                      </a:cubicBezTo>
                      <a:cubicBezTo>
                        <a:pt x="296" y="264"/>
                        <a:pt x="272" y="304"/>
                        <a:pt x="288" y="352"/>
                      </a:cubicBezTo>
                      <a:cubicBezTo>
                        <a:pt x="304" y="400"/>
                        <a:pt x="384" y="456"/>
                        <a:pt x="384" y="496"/>
                      </a:cubicBezTo>
                      <a:cubicBezTo>
                        <a:pt x="384" y="536"/>
                        <a:pt x="320" y="568"/>
                        <a:pt x="288" y="592"/>
                      </a:cubicBezTo>
                      <a:cubicBezTo>
                        <a:pt x="256" y="616"/>
                        <a:pt x="208" y="632"/>
                        <a:pt x="192" y="64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FF6699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SimHei" panose="02010609060101010101" pitchFamily="49" charset="-122"/>
                    <a:ea typeface="SimHei" panose="02010609060101010101" pitchFamily="49" charset="-122"/>
                    <a:sym typeface="SimHei" panose="02010609060101010101" pitchFamily="49" charset="-122"/>
                  </a:endParaRPr>
                </a:p>
              </p:txBody>
            </p:sp>
          </p:grpSp>
        </p:grpSp>
        <p:grpSp>
          <p:nvGrpSpPr>
            <p:cNvPr id="26640" name="组合 25618"/>
            <p:cNvGrpSpPr/>
            <p:nvPr/>
          </p:nvGrpSpPr>
          <p:grpSpPr>
            <a:xfrm>
              <a:off x="1192" y="1425"/>
              <a:ext cx="2817" cy="259"/>
              <a:chOff x="576" y="784"/>
              <a:chExt cx="4176" cy="1536"/>
            </a:xfrm>
          </p:grpSpPr>
          <p:sp>
            <p:nvSpPr>
              <p:cNvPr id="26641" name="直接连接符 25619"/>
              <p:cNvSpPr/>
              <p:nvPr/>
            </p:nvSpPr>
            <p:spPr>
              <a:xfrm>
                <a:off x="576" y="784"/>
                <a:ext cx="4176" cy="15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6642" name="直接连接符 25620"/>
              <p:cNvSpPr/>
              <p:nvPr/>
            </p:nvSpPr>
            <p:spPr>
              <a:xfrm>
                <a:off x="1584" y="1152"/>
                <a:ext cx="144" cy="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grpSp>
          <p:nvGrpSpPr>
            <p:cNvPr id="26643" name="组合 25621"/>
            <p:cNvGrpSpPr/>
            <p:nvPr/>
          </p:nvGrpSpPr>
          <p:grpSpPr>
            <a:xfrm>
              <a:off x="1150" y="1558"/>
              <a:ext cx="2816" cy="129"/>
              <a:chOff x="480" y="1504"/>
              <a:chExt cx="4224" cy="864"/>
            </a:xfrm>
          </p:grpSpPr>
          <p:sp>
            <p:nvSpPr>
              <p:cNvPr id="26644" name="直接连接符 25622"/>
              <p:cNvSpPr/>
              <p:nvPr/>
            </p:nvSpPr>
            <p:spPr>
              <a:xfrm flipV="1">
                <a:off x="480" y="1504"/>
                <a:ext cx="4224" cy="864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6645" name="直接连接符 25623"/>
              <p:cNvSpPr/>
              <p:nvPr/>
            </p:nvSpPr>
            <p:spPr>
              <a:xfrm flipV="1">
                <a:off x="1440" y="2124"/>
                <a:ext cx="192" cy="48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sp>
          <p:nvSpPr>
            <p:cNvPr id="26646" name="平行四边形 25659"/>
            <p:cNvSpPr/>
            <p:nvPr/>
          </p:nvSpPr>
          <p:spPr>
            <a:xfrm rot="-5400000">
              <a:off x="2924" y="1479"/>
              <a:ext cx="681" cy="317"/>
            </a:xfrm>
            <a:prstGeom prst="parallelogram">
              <a:avLst>
                <a:gd name="adj" fmla="val 27757"/>
              </a:avLst>
            </a:prstGeom>
            <a:solidFill>
              <a:srgbClr val="008080">
                <a:alpha val="96001"/>
              </a:srgbClr>
            </a:soli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sp>
        <p:nvSpPr>
          <p:cNvPr id="25" name="标题 4">
            <a:extLst>
              <a:ext uri="{FF2B5EF4-FFF2-40B4-BE49-F238E27FC236}">
                <a16:creationId xmlns:a16="http://schemas.microsoft.com/office/drawing/2014/main" id="{B2968CFF-BABE-4511-B1F4-5548F4C63F2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11265"/>
          <p:cNvGrpSpPr/>
          <p:nvPr/>
        </p:nvGrpSpPr>
        <p:grpSpPr>
          <a:xfrm>
            <a:off x="2158821" y="790285"/>
            <a:ext cx="7848600" cy="3070225"/>
            <a:chOff x="432" y="432"/>
            <a:chExt cx="4944" cy="1934"/>
          </a:xfrm>
        </p:grpSpPr>
        <p:grpSp>
          <p:nvGrpSpPr>
            <p:cNvPr id="27650" name="组合 11266"/>
            <p:cNvGrpSpPr/>
            <p:nvPr/>
          </p:nvGrpSpPr>
          <p:grpSpPr>
            <a:xfrm>
              <a:off x="2897" y="623"/>
              <a:ext cx="895" cy="1412"/>
              <a:chOff x="2897" y="623"/>
              <a:chExt cx="895" cy="1412"/>
            </a:xfrm>
          </p:grpSpPr>
          <p:sp>
            <p:nvSpPr>
              <p:cNvPr id="27651" name="平行四边形 11267"/>
              <p:cNvSpPr/>
              <p:nvPr/>
            </p:nvSpPr>
            <p:spPr>
              <a:xfrm rot="-5400000">
                <a:off x="2617" y="859"/>
                <a:ext cx="1412" cy="895"/>
              </a:xfrm>
              <a:prstGeom prst="parallelogram">
                <a:avLst>
                  <a:gd name="adj" fmla="val 41654"/>
                </a:avLst>
              </a:prstGeom>
              <a:solidFill>
                <a:srgbClr val="ADADA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52" name="椭圆 11268"/>
              <p:cNvSpPr/>
              <p:nvPr/>
            </p:nvSpPr>
            <p:spPr>
              <a:xfrm>
                <a:off x="3266" y="1291"/>
                <a:ext cx="68" cy="64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sp>
          <p:nvSpPr>
            <p:cNvPr id="27653" name="平行四边形 11269"/>
            <p:cNvSpPr/>
            <p:nvPr/>
          </p:nvSpPr>
          <p:spPr>
            <a:xfrm rot="-5400000">
              <a:off x="3782" y="772"/>
              <a:ext cx="1934" cy="1254"/>
            </a:xfrm>
            <a:prstGeom prst="parallelogram">
              <a:avLst>
                <a:gd name="adj" fmla="val 52236"/>
              </a:avLst>
            </a:prstGeom>
            <a:solidFill>
              <a:srgbClr val="ADADA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32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grpSp>
          <p:nvGrpSpPr>
            <p:cNvPr id="27654" name="组合 11270"/>
            <p:cNvGrpSpPr/>
            <p:nvPr/>
          </p:nvGrpSpPr>
          <p:grpSpPr>
            <a:xfrm>
              <a:off x="432" y="984"/>
              <a:ext cx="358" cy="1176"/>
              <a:chOff x="432" y="984"/>
              <a:chExt cx="358" cy="1176"/>
            </a:xfrm>
          </p:grpSpPr>
          <p:sp>
            <p:nvSpPr>
              <p:cNvPr id="27655" name="圆柱形 11271"/>
              <p:cNvSpPr/>
              <p:nvPr/>
            </p:nvSpPr>
            <p:spPr>
              <a:xfrm>
                <a:off x="477" y="1419"/>
                <a:ext cx="224" cy="741"/>
              </a:xfrm>
              <a:prstGeom prst="can">
                <a:avLst>
                  <a:gd name="adj" fmla="val 39370"/>
                </a:avLst>
              </a:prstGeom>
              <a:gradFill rotWithShape="1">
                <a:gsLst>
                  <a:gs pos="17000">
                    <a:srgbClr val="595959">
                      <a:alpha val="100000"/>
                    </a:srgbClr>
                  </a:gs>
                  <a:gs pos="83000">
                    <a:srgbClr val="6E4242">
                      <a:alpha val="100000"/>
                    </a:srgbClr>
                  </a:gs>
                  <a:gs pos="100000">
                    <a:srgbClr val="832B2B">
                      <a:alpha val="100000"/>
                    </a:srgbClr>
                  </a:gs>
                </a:gsLst>
                <a:lin ang="2700000"/>
                <a:tileRect/>
              </a:gradFill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56" name="任意多边形 11272"/>
              <p:cNvSpPr/>
              <p:nvPr/>
            </p:nvSpPr>
            <p:spPr>
              <a:xfrm>
                <a:off x="432" y="984"/>
                <a:ext cx="358" cy="470"/>
              </a:xfrm>
              <a:custGeom>
                <a:avLst/>
                <a:gdLst/>
                <a:ahLst/>
                <a:cxnLst/>
                <a:rect l="0" t="0" r="0" b="0"/>
                <a:pathLst>
                  <a:path w="894" h="1176">
                    <a:moveTo>
                      <a:pt x="223" y="1176"/>
                    </a:moveTo>
                    <a:cubicBezTo>
                      <a:pt x="111" y="1102"/>
                      <a:pt x="0" y="1029"/>
                      <a:pt x="0" y="911"/>
                    </a:cubicBezTo>
                    <a:cubicBezTo>
                      <a:pt x="0" y="793"/>
                      <a:pt x="149" y="587"/>
                      <a:pt x="223" y="470"/>
                    </a:cubicBezTo>
                    <a:cubicBezTo>
                      <a:pt x="298" y="352"/>
                      <a:pt x="391" y="279"/>
                      <a:pt x="447" y="205"/>
                    </a:cubicBezTo>
                    <a:cubicBezTo>
                      <a:pt x="503" y="132"/>
                      <a:pt x="522" y="0"/>
                      <a:pt x="559" y="29"/>
                    </a:cubicBezTo>
                    <a:cubicBezTo>
                      <a:pt x="596" y="58"/>
                      <a:pt x="652" y="279"/>
                      <a:pt x="671" y="382"/>
                    </a:cubicBezTo>
                    <a:cubicBezTo>
                      <a:pt x="689" y="485"/>
                      <a:pt x="633" y="558"/>
                      <a:pt x="671" y="646"/>
                    </a:cubicBezTo>
                    <a:cubicBezTo>
                      <a:pt x="708" y="735"/>
                      <a:pt x="894" y="837"/>
                      <a:pt x="894" y="911"/>
                    </a:cubicBezTo>
                    <a:cubicBezTo>
                      <a:pt x="894" y="984"/>
                      <a:pt x="745" y="1043"/>
                      <a:pt x="671" y="1087"/>
                    </a:cubicBezTo>
                    <a:cubicBezTo>
                      <a:pt x="596" y="1131"/>
                      <a:pt x="484" y="1161"/>
                      <a:pt x="447" y="1176"/>
                    </a:cubicBezTo>
                  </a:path>
                </a:pathLst>
              </a:custGeom>
              <a:solidFill>
                <a:srgbClr val="ECF444"/>
              </a:solidFill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57" name="任意多边形 11273"/>
              <p:cNvSpPr/>
              <p:nvPr/>
            </p:nvSpPr>
            <p:spPr>
              <a:xfrm>
                <a:off x="544" y="1172"/>
                <a:ext cx="89" cy="282"/>
              </a:xfrm>
              <a:custGeom>
                <a:avLst/>
                <a:gdLst/>
                <a:ahLst/>
                <a:cxnLst/>
                <a:rect l="0" t="0" r="0" b="0"/>
                <a:pathLst>
                  <a:path w="223" h="705">
                    <a:moveTo>
                      <a:pt x="55" y="705"/>
                    </a:moveTo>
                    <a:cubicBezTo>
                      <a:pt x="27" y="661"/>
                      <a:pt x="0" y="617"/>
                      <a:pt x="0" y="546"/>
                    </a:cubicBezTo>
                    <a:cubicBezTo>
                      <a:pt x="0" y="476"/>
                      <a:pt x="37" y="352"/>
                      <a:pt x="55" y="282"/>
                    </a:cubicBezTo>
                    <a:cubicBezTo>
                      <a:pt x="74" y="211"/>
                      <a:pt x="97" y="167"/>
                      <a:pt x="111" y="123"/>
                    </a:cubicBezTo>
                    <a:cubicBezTo>
                      <a:pt x="125" y="79"/>
                      <a:pt x="130" y="0"/>
                      <a:pt x="139" y="17"/>
                    </a:cubicBezTo>
                    <a:cubicBezTo>
                      <a:pt x="149" y="35"/>
                      <a:pt x="163" y="167"/>
                      <a:pt x="167" y="229"/>
                    </a:cubicBezTo>
                    <a:cubicBezTo>
                      <a:pt x="172" y="291"/>
                      <a:pt x="158" y="335"/>
                      <a:pt x="167" y="388"/>
                    </a:cubicBezTo>
                    <a:cubicBezTo>
                      <a:pt x="177" y="441"/>
                      <a:pt x="223" y="502"/>
                      <a:pt x="223" y="546"/>
                    </a:cubicBezTo>
                    <a:cubicBezTo>
                      <a:pt x="223" y="590"/>
                      <a:pt x="186" y="626"/>
                      <a:pt x="167" y="652"/>
                    </a:cubicBezTo>
                    <a:cubicBezTo>
                      <a:pt x="149" y="679"/>
                      <a:pt x="121" y="696"/>
                      <a:pt x="111" y="705"/>
                    </a:cubicBezTo>
                  </a:path>
                </a:pathLst>
              </a:custGeom>
              <a:noFill/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</p:grpSp>
      <p:grpSp>
        <p:nvGrpSpPr>
          <p:cNvPr id="11275" name="组合 11274"/>
          <p:cNvGrpSpPr/>
          <p:nvPr/>
        </p:nvGrpSpPr>
        <p:grpSpPr>
          <a:xfrm>
            <a:off x="2463621" y="2085685"/>
            <a:ext cx="6248400" cy="381000"/>
            <a:chOff x="624" y="1248"/>
            <a:chExt cx="3936" cy="240"/>
          </a:xfrm>
        </p:grpSpPr>
        <p:sp>
          <p:nvSpPr>
            <p:cNvPr id="27659" name="直接连接符 11275"/>
            <p:cNvSpPr/>
            <p:nvPr/>
          </p:nvSpPr>
          <p:spPr>
            <a:xfrm flipV="1">
              <a:off x="624" y="1248"/>
              <a:ext cx="3936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660" name="直接连接符 11276"/>
            <p:cNvSpPr/>
            <p:nvPr/>
          </p:nvSpPr>
          <p:spPr>
            <a:xfrm flipV="1">
              <a:off x="1519" y="1420"/>
              <a:ext cx="178" cy="1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11278" name="组合 11277"/>
          <p:cNvGrpSpPr/>
          <p:nvPr/>
        </p:nvGrpSpPr>
        <p:grpSpPr>
          <a:xfrm>
            <a:off x="2539821" y="1704685"/>
            <a:ext cx="6248400" cy="762000"/>
            <a:chOff x="672" y="1008"/>
            <a:chExt cx="3936" cy="480"/>
          </a:xfrm>
        </p:grpSpPr>
        <p:sp>
          <p:nvSpPr>
            <p:cNvPr id="27662" name="直接连接符 11278"/>
            <p:cNvSpPr/>
            <p:nvPr/>
          </p:nvSpPr>
          <p:spPr>
            <a:xfrm>
              <a:off x="672" y="1008"/>
              <a:ext cx="3936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663" name="直接连接符 11279"/>
            <p:cNvSpPr/>
            <p:nvPr/>
          </p:nvSpPr>
          <p:spPr>
            <a:xfrm>
              <a:off x="1622" y="1123"/>
              <a:ext cx="136" cy="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11281" name="组合 11280"/>
          <p:cNvGrpSpPr/>
          <p:nvPr/>
        </p:nvGrpSpPr>
        <p:grpSpPr>
          <a:xfrm>
            <a:off x="8635821" y="1514185"/>
            <a:ext cx="284163" cy="971550"/>
            <a:chOff x="4512" y="888"/>
            <a:chExt cx="179" cy="612"/>
          </a:xfrm>
        </p:grpSpPr>
        <p:sp>
          <p:nvSpPr>
            <p:cNvPr id="27665" name="任意多边形 11281"/>
            <p:cNvSpPr/>
            <p:nvPr/>
          </p:nvSpPr>
          <p:spPr>
            <a:xfrm flipV="1">
              <a:off x="4512" y="1255"/>
              <a:ext cx="179" cy="245"/>
            </a:xfrm>
            <a:custGeom>
              <a:avLst/>
              <a:gdLst/>
              <a:ahLst/>
              <a:cxnLst/>
              <a:rect l="0" t="0" r="0" b="0"/>
              <a:pathLst>
                <a:path w="447" h="612">
                  <a:moveTo>
                    <a:pt x="111" y="612"/>
                  </a:moveTo>
                  <a:cubicBezTo>
                    <a:pt x="55" y="574"/>
                    <a:pt x="0" y="535"/>
                    <a:pt x="0" y="474"/>
                  </a:cubicBezTo>
                  <a:cubicBezTo>
                    <a:pt x="0" y="413"/>
                    <a:pt x="74" y="306"/>
                    <a:pt x="111" y="245"/>
                  </a:cubicBezTo>
                  <a:cubicBezTo>
                    <a:pt x="149" y="183"/>
                    <a:pt x="195" y="145"/>
                    <a:pt x="223" y="107"/>
                  </a:cubicBezTo>
                  <a:cubicBezTo>
                    <a:pt x="251" y="68"/>
                    <a:pt x="261" y="0"/>
                    <a:pt x="279" y="15"/>
                  </a:cubicBezTo>
                  <a:cubicBezTo>
                    <a:pt x="298" y="30"/>
                    <a:pt x="326" y="145"/>
                    <a:pt x="335" y="199"/>
                  </a:cubicBezTo>
                  <a:cubicBezTo>
                    <a:pt x="344" y="252"/>
                    <a:pt x="316" y="290"/>
                    <a:pt x="335" y="336"/>
                  </a:cubicBezTo>
                  <a:cubicBezTo>
                    <a:pt x="354" y="382"/>
                    <a:pt x="447" y="436"/>
                    <a:pt x="447" y="474"/>
                  </a:cubicBezTo>
                  <a:cubicBezTo>
                    <a:pt x="447" y="512"/>
                    <a:pt x="372" y="543"/>
                    <a:pt x="335" y="566"/>
                  </a:cubicBezTo>
                  <a:cubicBezTo>
                    <a:pt x="298" y="589"/>
                    <a:pt x="242" y="604"/>
                    <a:pt x="223" y="612"/>
                  </a:cubicBezTo>
                </a:path>
              </a:pathLst>
            </a:custGeom>
            <a:solidFill>
              <a:srgbClr val="ECF444"/>
            </a:solidFill>
            <a:ln w="9525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grpSp>
          <p:nvGrpSpPr>
            <p:cNvPr id="27666" name="组合 11282"/>
            <p:cNvGrpSpPr/>
            <p:nvPr/>
          </p:nvGrpSpPr>
          <p:grpSpPr>
            <a:xfrm>
              <a:off x="4534" y="888"/>
              <a:ext cx="112" cy="514"/>
              <a:chOff x="4534" y="888"/>
              <a:chExt cx="112" cy="514"/>
            </a:xfrm>
          </p:grpSpPr>
          <p:sp>
            <p:nvSpPr>
              <p:cNvPr id="27667" name="圆柱形 11283"/>
              <p:cNvSpPr/>
              <p:nvPr/>
            </p:nvSpPr>
            <p:spPr>
              <a:xfrm flipV="1">
                <a:off x="4534" y="888"/>
                <a:ext cx="112" cy="386"/>
              </a:xfrm>
              <a:prstGeom prst="can">
                <a:avLst>
                  <a:gd name="adj" fmla="val 41019"/>
                </a:avLst>
              </a:prstGeom>
              <a:solidFill>
                <a:srgbClr val="FF9999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68" name="任意多边形 11284"/>
              <p:cNvSpPr/>
              <p:nvPr/>
            </p:nvSpPr>
            <p:spPr>
              <a:xfrm flipV="1">
                <a:off x="4568" y="1255"/>
                <a:ext cx="45" cy="147"/>
              </a:xfrm>
              <a:custGeom>
                <a:avLst/>
                <a:gdLst/>
                <a:ahLst/>
                <a:cxnLst/>
                <a:rect l="0" t="0" r="0" b="0"/>
                <a:pathLst>
                  <a:path w="112" h="367">
                    <a:moveTo>
                      <a:pt x="28" y="367"/>
                    </a:moveTo>
                    <a:cubicBezTo>
                      <a:pt x="14" y="344"/>
                      <a:pt x="0" y="321"/>
                      <a:pt x="0" y="284"/>
                    </a:cubicBezTo>
                    <a:cubicBezTo>
                      <a:pt x="0" y="248"/>
                      <a:pt x="18" y="183"/>
                      <a:pt x="28" y="146"/>
                    </a:cubicBezTo>
                    <a:cubicBezTo>
                      <a:pt x="37" y="110"/>
                      <a:pt x="49" y="87"/>
                      <a:pt x="56" y="64"/>
                    </a:cubicBezTo>
                    <a:cubicBezTo>
                      <a:pt x="63" y="41"/>
                      <a:pt x="65" y="0"/>
                      <a:pt x="70" y="9"/>
                    </a:cubicBezTo>
                    <a:cubicBezTo>
                      <a:pt x="74" y="18"/>
                      <a:pt x="82" y="87"/>
                      <a:pt x="84" y="119"/>
                    </a:cubicBezTo>
                    <a:cubicBezTo>
                      <a:pt x="86" y="151"/>
                      <a:pt x="79" y="174"/>
                      <a:pt x="84" y="202"/>
                    </a:cubicBezTo>
                    <a:cubicBezTo>
                      <a:pt x="89" y="229"/>
                      <a:pt x="112" y="261"/>
                      <a:pt x="112" y="284"/>
                    </a:cubicBezTo>
                    <a:cubicBezTo>
                      <a:pt x="112" y="307"/>
                      <a:pt x="93" y="326"/>
                      <a:pt x="84" y="339"/>
                    </a:cubicBezTo>
                    <a:cubicBezTo>
                      <a:pt x="74" y="353"/>
                      <a:pt x="60" y="362"/>
                      <a:pt x="56" y="367"/>
                    </a:cubicBezTo>
                  </a:path>
                </a:pathLst>
              </a:custGeom>
              <a:noFill/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</p:grpSp>
      <p:grpSp>
        <p:nvGrpSpPr>
          <p:cNvPr id="11286" name="组合 11285"/>
          <p:cNvGrpSpPr/>
          <p:nvPr/>
        </p:nvGrpSpPr>
        <p:grpSpPr>
          <a:xfrm>
            <a:off x="2230259" y="3111210"/>
            <a:ext cx="7797800" cy="3640137"/>
            <a:chOff x="480" y="2161"/>
            <a:chExt cx="4912" cy="2293"/>
          </a:xfrm>
        </p:grpSpPr>
        <p:sp>
          <p:nvSpPr>
            <p:cNvPr id="27670" name="平行四边形 11286"/>
            <p:cNvSpPr/>
            <p:nvPr/>
          </p:nvSpPr>
          <p:spPr>
            <a:xfrm rot="-5400000">
              <a:off x="3652" y="2714"/>
              <a:ext cx="2293" cy="1152"/>
            </a:xfrm>
            <a:prstGeom prst="parallelogram">
              <a:avLst>
                <a:gd name="adj" fmla="val 68708"/>
              </a:avLst>
            </a:prstGeom>
            <a:solidFill>
              <a:srgbClr val="ADADAD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32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grpSp>
          <p:nvGrpSpPr>
            <p:cNvPr id="27671" name="组合 11287"/>
            <p:cNvGrpSpPr/>
            <p:nvPr/>
          </p:nvGrpSpPr>
          <p:grpSpPr>
            <a:xfrm>
              <a:off x="1990" y="2388"/>
              <a:ext cx="1008" cy="1632"/>
              <a:chOff x="1990" y="2388"/>
              <a:chExt cx="1008" cy="1632"/>
            </a:xfrm>
          </p:grpSpPr>
          <p:sp>
            <p:nvSpPr>
              <p:cNvPr id="27672" name="平行四边形 11288"/>
              <p:cNvSpPr/>
              <p:nvPr/>
            </p:nvSpPr>
            <p:spPr>
              <a:xfrm rot="-5400000">
                <a:off x="1678" y="2700"/>
                <a:ext cx="1632" cy="1008"/>
              </a:xfrm>
              <a:prstGeom prst="parallelogram">
                <a:avLst>
                  <a:gd name="adj" fmla="val 42747"/>
                </a:avLst>
              </a:prstGeom>
              <a:solidFill>
                <a:srgbClr val="ADADAD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73" name="椭圆 11289"/>
              <p:cNvSpPr/>
              <p:nvPr/>
            </p:nvSpPr>
            <p:spPr>
              <a:xfrm>
                <a:off x="2406" y="3160"/>
                <a:ext cx="76" cy="75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  <p:grpSp>
          <p:nvGrpSpPr>
            <p:cNvPr id="27674" name="组合 11290"/>
            <p:cNvGrpSpPr/>
            <p:nvPr/>
          </p:nvGrpSpPr>
          <p:grpSpPr>
            <a:xfrm>
              <a:off x="480" y="2904"/>
              <a:ext cx="358" cy="1176"/>
              <a:chOff x="480" y="2904"/>
              <a:chExt cx="358" cy="1176"/>
            </a:xfrm>
          </p:grpSpPr>
          <p:sp>
            <p:nvSpPr>
              <p:cNvPr id="27675" name="圆柱形 11291"/>
              <p:cNvSpPr/>
              <p:nvPr/>
            </p:nvSpPr>
            <p:spPr>
              <a:xfrm>
                <a:off x="525" y="3339"/>
                <a:ext cx="224" cy="741"/>
              </a:xfrm>
              <a:prstGeom prst="can">
                <a:avLst>
                  <a:gd name="adj" fmla="val 39370"/>
                </a:avLst>
              </a:prstGeom>
              <a:gradFill rotWithShape="1">
                <a:gsLst>
                  <a:gs pos="17000">
                    <a:srgbClr val="595959">
                      <a:alpha val="100000"/>
                    </a:srgbClr>
                  </a:gs>
                  <a:gs pos="83000">
                    <a:srgbClr val="6E4242">
                      <a:alpha val="100000"/>
                    </a:srgbClr>
                  </a:gs>
                  <a:gs pos="100000">
                    <a:srgbClr val="832B2B">
                      <a:alpha val="100000"/>
                    </a:srgbClr>
                  </a:gs>
                </a:gsLst>
                <a:lin ang="2700000"/>
                <a:tileRect/>
              </a:gradFill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3200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76" name="任意多边形 11292"/>
              <p:cNvSpPr/>
              <p:nvPr/>
            </p:nvSpPr>
            <p:spPr>
              <a:xfrm>
                <a:off x="480" y="2904"/>
                <a:ext cx="358" cy="470"/>
              </a:xfrm>
              <a:custGeom>
                <a:avLst/>
                <a:gdLst/>
                <a:ahLst/>
                <a:cxnLst/>
                <a:rect l="0" t="0" r="0" b="0"/>
                <a:pathLst>
                  <a:path w="895" h="1175">
                    <a:moveTo>
                      <a:pt x="223" y="1175"/>
                    </a:moveTo>
                    <a:cubicBezTo>
                      <a:pt x="111" y="1102"/>
                      <a:pt x="0" y="1029"/>
                      <a:pt x="0" y="911"/>
                    </a:cubicBezTo>
                    <a:cubicBezTo>
                      <a:pt x="0" y="793"/>
                      <a:pt x="149" y="587"/>
                      <a:pt x="223" y="470"/>
                    </a:cubicBezTo>
                    <a:cubicBezTo>
                      <a:pt x="298" y="352"/>
                      <a:pt x="391" y="279"/>
                      <a:pt x="447" y="205"/>
                    </a:cubicBezTo>
                    <a:cubicBezTo>
                      <a:pt x="503" y="132"/>
                      <a:pt x="522" y="0"/>
                      <a:pt x="559" y="29"/>
                    </a:cubicBezTo>
                    <a:cubicBezTo>
                      <a:pt x="596" y="58"/>
                      <a:pt x="652" y="279"/>
                      <a:pt x="671" y="382"/>
                    </a:cubicBezTo>
                    <a:cubicBezTo>
                      <a:pt x="689" y="485"/>
                      <a:pt x="633" y="558"/>
                      <a:pt x="671" y="646"/>
                    </a:cubicBezTo>
                    <a:cubicBezTo>
                      <a:pt x="708" y="734"/>
                      <a:pt x="894" y="837"/>
                      <a:pt x="894" y="911"/>
                    </a:cubicBezTo>
                    <a:cubicBezTo>
                      <a:pt x="894" y="984"/>
                      <a:pt x="745" y="1043"/>
                      <a:pt x="671" y="1087"/>
                    </a:cubicBezTo>
                    <a:cubicBezTo>
                      <a:pt x="596" y="1131"/>
                      <a:pt x="484" y="1161"/>
                      <a:pt x="447" y="1175"/>
                    </a:cubicBezTo>
                  </a:path>
                </a:pathLst>
              </a:custGeom>
              <a:solidFill>
                <a:srgbClr val="ECF444"/>
              </a:solidFill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  <p:sp>
            <p:nvSpPr>
              <p:cNvPr id="27677" name="任意多边形 11293"/>
              <p:cNvSpPr/>
              <p:nvPr/>
            </p:nvSpPr>
            <p:spPr>
              <a:xfrm>
                <a:off x="592" y="3092"/>
                <a:ext cx="89" cy="282"/>
              </a:xfrm>
              <a:custGeom>
                <a:avLst/>
                <a:gdLst/>
                <a:ahLst/>
                <a:cxnLst/>
                <a:rect l="0" t="0" r="0" b="0"/>
                <a:pathLst>
                  <a:path w="223" h="705">
                    <a:moveTo>
                      <a:pt x="55" y="705"/>
                    </a:moveTo>
                    <a:cubicBezTo>
                      <a:pt x="27" y="661"/>
                      <a:pt x="0" y="617"/>
                      <a:pt x="0" y="546"/>
                    </a:cubicBezTo>
                    <a:cubicBezTo>
                      <a:pt x="0" y="476"/>
                      <a:pt x="37" y="352"/>
                      <a:pt x="55" y="282"/>
                    </a:cubicBezTo>
                    <a:cubicBezTo>
                      <a:pt x="74" y="211"/>
                      <a:pt x="97" y="167"/>
                      <a:pt x="111" y="123"/>
                    </a:cubicBezTo>
                    <a:cubicBezTo>
                      <a:pt x="125" y="79"/>
                      <a:pt x="130" y="0"/>
                      <a:pt x="139" y="17"/>
                    </a:cubicBezTo>
                    <a:cubicBezTo>
                      <a:pt x="149" y="35"/>
                      <a:pt x="163" y="167"/>
                      <a:pt x="167" y="229"/>
                    </a:cubicBezTo>
                    <a:cubicBezTo>
                      <a:pt x="172" y="291"/>
                      <a:pt x="158" y="335"/>
                      <a:pt x="167" y="388"/>
                    </a:cubicBezTo>
                    <a:cubicBezTo>
                      <a:pt x="177" y="441"/>
                      <a:pt x="223" y="502"/>
                      <a:pt x="223" y="546"/>
                    </a:cubicBezTo>
                    <a:cubicBezTo>
                      <a:pt x="223" y="590"/>
                      <a:pt x="186" y="626"/>
                      <a:pt x="167" y="652"/>
                    </a:cubicBezTo>
                    <a:cubicBezTo>
                      <a:pt x="149" y="679"/>
                      <a:pt x="121" y="696"/>
                      <a:pt x="111" y="705"/>
                    </a:cubicBezTo>
                  </a:path>
                </a:pathLst>
              </a:custGeom>
              <a:noFill/>
              <a:ln w="9525" cap="flat" cmpd="sng">
                <a:solidFill>
                  <a:srgbClr val="FF66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endParaRPr>
              </a:p>
            </p:txBody>
          </p:sp>
        </p:grpSp>
      </p:grpSp>
      <p:grpSp>
        <p:nvGrpSpPr>
          <p:cNvPr id="11295" name="组合 11294"/>
          <p:cNvGrpSpPr/>
          <p:nvPr/>
        </p:nvGrpSpPr>
        <p:grpSpPr>
          <a:xfrm>
            <a:off x="2535059" y="4252622"/>
            <a:ext cx="6324600" cy="838200"/>
            <a:chOff x="672" y="2880"/>
            <a:chExt cx="3984" cy="528"/>
          </a:xfrm>
        </p:grpSpPr>
        <p:sp>
          <p:nvSpPr>
            <p:cNvPr id="27679" name="直接连接符 11295"/>
            <p:cNvSpPr/>
            <p:nvPr/>
          </p:nvSpPr>
          <p:spPr>
            <a:xfrm flipV="1">
              <a:off x="672" y="2880"/>
              <a:ext cx="3984" cy="52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680" name="直接连接符 11296"/>
            <p:cNvSpPr/>
            <p:nvPr/>
          </p:nvSpPr>
          <p:spPr>
            <a:xfrm flipV="1">
              <a:off x="1577" y="3259"/>
              <a:ext cx="182" cy="2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11298" name="组合 11297"/>
          <p:cNvGrpSpPr/>
          <p:nvPr/>
        </p:nvGrpSpPr>
        <p:grpSpPr>
          <a:xfrm>
            <a:off x="2535059" y="4328822"/>
            <a:ext cx="6400800" cy="914400"/>
            <a:chOff x="672" y="2928"/>
            <a:chExt cx="4032" cy="576"/>
          </a:xfrm>
        </p:grpSpPr>
        <p:sp>
          <p:nvSpPr>
            <p:cNvPr id="27682" name="直接连接符 11298"/>
            <p:cNvSpPr/>
            <p:nvPr/>
          </p:nvSpPr>
          <p:spPr>
            <a:xfrm>
              <a:off x="672" y="2928"/>
              <a:ext cx="4032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683" name="直接连接符 11299"/>
            <p:cNvSpPr/>
            <p:nvPr/>
          </p:nvSpPr>
          <p:spPr>
            <a:xfrm>
              <a:off x="1645" y="3066"/>
              <a:ext cx="139" cy="1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11301" name="组合 11300"/>
          <p:cNvGrpSpPr/>
          <p:nvPr/>
        </p:nvGrpSpPr>
        <p:grpSpPr>
          <a:xfrm>
            <a:off x="8402459" y="3719222"/>
            <a:ext cx="838200" cy="1524000"/>
            <a:chOff x="4368" y="2544"/>
            <a:chExt cx="528" cy="960"/>
          </a:xfrm>
        </p:grpSpPr>
        <p:sp>
          <p:nvSpPr>
            <p:cNvPr id="27685" name="圆柱形 11301"/>
            <p:cNvSpPr/>
            <p:nvPr/>
          </p:nvSpPr>
          <p:spPr>
            <a:xfrm flipV="1">
              <a:off x="4434" y="2544"/>
              <a:ext cx="330" cy="409"/>
            </a:xfrm>
            <a:prstGeom prst="can">
              <a:avLst>
                <a:gd name="adj" fmla="val 14745"/>
              </a:avLst>
            </a:prstGeom>
            <a:solidFill>
              <a:srgbClr val="FF9999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32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686" name="任意多边形 11302"/>
            <p:cNvSpPr/>
            <p:nvPr/>
          </p:nvSpPr>
          <p:spPr>
            <a:xfrm flipV="1">
              <a:off x="4368" y="2909"/>
              <a:ext cx="528" cy="595"/>
            </a:xfrm>
            <a:custGeom>
              <a:avLst/>
              <a:gdLst/>
              <a:ahLst/>
              <a:cxnLst/>
              <a:rect l="0" t="0" r="0" b="0"/>
              <a:pathLst>
                <a:path w="1319" h="1487">
                  <a:moveTo>
                    <a:pt x="329" y="1487"/>
                  </a:moveTo>
                  <a:cubicBezTo>
                    <a:pt x="165" y="1394"/>
                    <a:pt x="0" y="1301"/>
                    <a:pt x="0" y="1152"/>
                  </a:cubicBezTo>
                  <a:cubicBezTo>
                    <a:pt x="0" y="1004"/>
                    <a:pt x="219" y="743"/>
                    <a:pt x="329" y="595"/>
                  </a:cubicBezTo>
                  <a:cubicBezTo>
                    <a:pt x="440" y="446"/>
                    <a:pt x="577" y="353"/>
                    <a:pt x="660" y="260"/>
                  </a:cubicBezTo>
                  <a:cubicBezTo>
                    <a:pt x="742" y="167"/>
                    <a:pt x="769" y="0"/>
                    <a:pt x="825" y="37"/>
                  </a:cubicBezTo>
                  <a:cubicBezTo>
                    <a:pt x="879" y="74"/>
                    <a:pt x="962" y="353"/>
                    <a:pt x="989" y="483"/>
                  </a:cubicBezTo>
                  <a:cubicBezTo>
                    <a:pt x="1017" y="613"/>
                    <a:pt x="935" y="706"/>
                    <a:pt x="989" y="818"/>
                  </a:cubicBezTo>
                  <a:cubicBezTo>
                    <a:pt x="1044" y="929"/>
                    <a:pt x="1320" y="1059"/>
                    <a:pt x="1320" y="1152"/>
                  </a:cubicBezTo>
                  <a:cubicBezTo>
                    <a:pt x="1320" y="1245"/>
                    <a:pt x="1100" y="1320"/>
                    <a:pt x="989" y="1375"/>
                  </a:cubicBezTo>
                  <a:cubicBezTo>
                    <a:pt x="879" y="1431"/>
                    <a:pt x="715" y="1468"/>
                    <a:pt x="660" y="1487"/>
                  </a:cubicBezTo>
                </a:path>
              </a:pathLst>
            </a:custGeom>
            <a:solidFill>
              <a:srgbClr val="ECF444"/>
            </a:solidFill>
            <a:ln w="9525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27687" name="任意多边形 11303"/>
            <p:cNvSpPr/>
            <p:nvPr/>
          </p:nvSpPr>
          <p:spPr>
            <a:xfrm flipV="1">
              <a:off x="4533" y="2909"/>
              <a:ext cx="132" cy="357"/>
            </a:xfrm>
            <a:custGeom>
              <a:avLst/>
              <a:gdLst/>
              <a:ahLst/>
              <a:cxnLst/>
              <a:rect l="0" t="0" r="0" b="0"/>
              <a:pathLst>
                <a:path w="329" h="892">
                  <a:moveTo>
                    <a:pt x="82" y="892"/>
                  </a:moveTo>
                  <a:cubicBezTo>
                    <a:pt x="41" y="836"/>
                    <a:pt x="0" y="780"/>
                    <a:pt x="0" y="691"/>
                  </a:cubicBezTo>
                  <a:cubicBezTo>
                    <a:pt x="0" y="602"/>
                    <a:pt x="54" y="446"/>
                    <a:pt x="82" y="356"/>
                  </a:cubicBezTo>
                  <a:cubicBezTo>
                    <a:pt x="109" y="267"/>
                    <a:pt x="144" y="211"/>
                    <a:pt x="165" y="156"/>
                  </a:cubicBezTo>
                  <a:cubicBezTo>
                    <a:pt x="185" y="100"/>
                    <a:pt x="192" y="0"/>
                    <a:pt x="206" y="22"/>
                  </a:cubicBezTo>
                  <a:cubicBezTo>
                    <a:pt x="219" y="44"/>
                    <a:pt x="240" y="211"/>
                    <a:pt x="247" y="290"/>
                  </a:cubicBezTo>
                  <a:cubicBezTo>
                    <a:pt x="254" y="368"/>
                    <a:pt x="233" y="423"/>
                    <a:pt x="247" y="490"/>
                  </a:cubicBezTo>
                  <a:cubicBezTo>
                    <a:pt x="261" y="557"/>
                    <a:pt x="329" y="635"/>
                    <a:pt x="329" y="691"/>
                  </a:cubicBezTo>
                  <a:cubicBezTo>
                    <a:pt x="329" y="747"/>
                    <a:pt x="274" y="792"/>
                    <a:pt x="247" y="825"/>
                  </a:cubicBezTo>
                  <a:cubicBezTo>
                    <a:pt x="219" y="859"/>
                    <a:pt x="178" y="881"/>
                    <a:pt x="165" y="892"/>
                  </a:cubicBezTo>
                </a:path>
              </a:pathLst>
            </a:custGeom>
            <a:noFill/>
            <a:ln w="9525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sp>
        <p:nvSpPr>
          <p:cNvPr id="34857" name="Text Box 41"/>
          <p:cNvSpPr txBox="1"/>
          <p:nvPr/>
        </p:nvSpPr>
        <p:spPr>
          <a:xfrm>
            <a:off x="2727146" y="1636422"/>
            <a:ext cx="11318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特点：</a:t>
            </a:r>
          </a:p>
        </p:txBody>
      </p:sp>
      <p:sp>
        <p:nvSpPr>
          <p:cNvPr id="34858" name="Text Box 42"/>
          <p:cNvSpPr txBox="1"/>
          <p:nvPr/>
        </p:nvSpPr>
        <p:spPr>
          <a:xfrm>
            <a:off x="4354334" y="1615785"/>
            <a:ext cx="36052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倒立的实像</a:t>
            </a:r>
          </a:p>
        </p:txBody>
      </p:sp>
      <p:sp>
        <p:nvSpPr>
          <p:cNvPr id="34859" name="Text Box 43"/>
          <p:cNvSpPr txBox="1"/>
          <p:nvPr/>
        </p:nvSpPr>
        <p:spPr>
          <a:xfrm>
            <a:off x="4354334" y="2330160"/>
            <a:ext cx="4678362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像的大小与孔到物体的距离、孔到光屏的距离有关</a:t>
            </a:r>
          </a:p>
        </p:txBody>
      </p:sp>
      <p:sp>
        <p:nvSpPr>
          <p:cNvPr id="34860" name="Text Box 44"/>
          <p:cNvSpPr txBox="1"/>
          <p:nvPr/>
        </p:nvSpPr>
        <p:spPr>
          <a:xfrm>
            <a:off x="4352746" y="4100222"/>
            <a:ext cx="4678363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像的形状与物体的形状有关，与孔的形状无关</a:t>
            </a:r>
          </a:p>
        </p:txBody>
      </p:sp>
      <p:sp>
        <p:nvSpPr>
          <p:cNvPr id="47" name="标题 4">
            <a:extLst>
              <a:ext uri="{FF2B5EF4-FFF2-40B4-BE49-F238E27FC236}">
                <a16:creationId xmlns:a16="http://schemas.microsoft.com/office/drawing/2014/main" id="{0508B215-BA29-4CFC-906C-553900BAF77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34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莲山课件(www.5ykj.com)--教育资源门户，提供试卷、教案、课件、论文、素材及各类教学资源下载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993" y="2133743"/>
            <a:ext cx="7223125" cy="4303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290678" y="1421908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树荫下的光斑是如何形成的？</a:t>
            </a:r>
            <a:endParaRPr lang="zh-CN" altLang="en-US" sz="3200" b="1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1664157" y="1148342"/>
            <a:ext cx="1372870" cy="57848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indent="0" fontAlgn="base"/>
            <a:r>
              <a:rPr lang="zh-CN" altLang="en-US" sz="2800" b="1" strike="noStrike" noProof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练一练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6EBC59C9-B713-40A2-8F2D-AF577017A4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课堂练习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/>
          <p:nvPr/>
        </p:nvSpPr>
        <p:spPr>
          <a:xfrm>
            <a:off x="4298272" y="1688997"/>
            <a:ext cx="2438400" cy="1143000"/>
          </a:xfrm>
          <a:prstGeom prst="cloudCallout">
            <a:avLst>
              <a:gd name="adj1" fmla="val -44532"/>
              <a:gd name="adj2" fmla="val 13333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4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5843" name="AutoShape 3"/>
          <p:cNvSpPr/>
          <p:nvPr/>
        </p:nvSpPr>
        <p:spPr>
          <a:xfrm>
            <a:off x="1707472" y="1993797"/>
            <a:ext cx="2133600" cy="685800"/>
          </a:xfrm>
          <a:prstGeom prst="cloudCallout">
            <a:avLst>
              <a:gd name="adj1" fmla="val -42856"/>
              <a:gd name="adj2" fmla="val 11574"/>
            </a:avLst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4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35844" name="Group 4"/>
          <p:cNvGrpSpPr/>
          <p:nvPr/>
        </p:nvGrpSpPr>
        <p:grpSpPr>
          <a:xfrm>
            <a:off x="1859872" y="2603397"/>
            <a:ext cx="4876800" cy="3781425"/>
            <a:chOff x="0" y="0"/>
            <a:chExt cx="3072" cy="2832"/>
          </a:xfrm>
        </p:grpSpPr>
        <p:sp>
          <p:nvSpPr>
            <p:cNvPr id="30724" name="Line 5"/>
            <p:cNvSpPr/>
            <p:nvPr/>
          </p:nvSpPr>
          <p:spPr>
            <a:xfrm>
              <a:off x="0" y="9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25" name="Line 6"/>
            <p:cNvSpPr/>
            <p:nvPr/>
          </p:nvSpPr>
          <p:spPr>
            <a:xfrm>
              <a:off x="96" y="9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26" name="Line 7"/>
            <p:cNvSpPr/>
            <p:nvPr/>
          </p:nvSpPr>
          <p:spPr>
            <a:xfrm>
              <a:off x="192" y="9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27" name="Line 8"/>
            <p:cNvSpPr/>
            <p:nvPr/>
          </p:nvSpPr>
          <p:spPr>
            <a:xfrm>
              <a:off x="288" y="192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28" name="Line 9"/>
            <p:cNvSpPr/>
            <p:nvPr/>
          </p:nvSpPr>
          <p:spPr>
            <a:xfrm>
              <a:off x="432" y="144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29" name="Line 10"/>
            <p:cNvSpPr/>
            <p:nvPr/>
          </p:nvSpPr>
          <p:spPr>
            <a:xfrm>
              <a:off x="864" y="9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0" name="Line 11"/>
            <p:cNvSpPr/>
            <p:nvPr/>
          </p:nvSpPr>
          <p:spPr>
            <a:xfrm>
              <a:off x="624" y="9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1" name="Line 12"/>
            <p:cNvSpPr/>
            <p:nvPr/>
          </p:nvSpPr>
          <p:spPr>
            <a:xfrm>
              <a:off x="720" y="144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2" name="Line 13"/>
            <p:cNvSpPr/>
            <p:nvPr/>
          </p:nvSpPr>
          <p:spPr>
            <a:xfrm>
              <a:off x="1680" y="192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3" name="Line 14"/>
            <p:cNvSpPr/>
            <p:nvPr/>
          </p:nvSpPr>
          <p:spPr>
            <a:xfrm>
              <a:off x="96" y="192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4" name="Line 15"/>
            <p:cNvSpPr/>
            <p:nvPr/>
          </p:nvSpPr>
          <p:spPr>
            <a:xfrm>
              <a:off x="192" y="288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5" name="Line 16"/>
            <p:cNvSpPr/>
            <p:nvPr/>
          </p:nvSpPr>
          <p:spPr>
            <a:xfrm>
              <a:off x="288" y="384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6" name="Line 17"/>
            <p:cNvSpPr/>
            <p:nvPr/>
          </p:nvSpPr>
          <p:spPr>
            <a:xfrm>
              <a:off x="2544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7" name="Line 18"/>
            <p:cNvSpPr/>
            <p:nvPr/>
          </p:nvSpPr>
          <p:spPr>
            <a:xfrm>
              <a:off x="2352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8" name="Line 19"/>
            <p:cNvSpPr/>
            <p:nvPr/>
          </p:nvSpPr>
          <p:spPr>
            <a:xfrm>
              <a:off x="2160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39" name="Line 20"/>
            <p:cNvSpPr/>
            <p:nvPr/>
          </p:nvSpPr>
          <p:spPr>
            <a:xfrm>
              <a:off x="1968" y="192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0" name="Line 21"/>
            <p:cNvSpPr/>
            <p:nvPr/>
          </p:nvSpPr>
          <p:spPr>
            <a:xfrm>
              <a:off x="1824" y="192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1" name="Line 22"/>
            <p:cNvSpPr/>
            <p:nvPr/>
          </p:nvSpPr>
          <p:spPr>
            <a:xfrm>
              <a:off x="1152" y="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2" name="Line 23"/>
            <p:cNvSpPr/>
            <p:nvPr/>
          </p:nvSpPr>
          <p:spPr>
            <a:xfrm>
              <a:off x="1008" y="48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3" name="Line 24"/>
            <p:cNvSpPr/>
            <p:nvPr/>
          </p:nvSpPr>
          <p:spPr>
            <a:xfrm>
              <a:off x="2640" y="33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4" name="Line 25"/>
            <p:cNvSpPr/>
            <p:nvPr/>
          </p:nvSpPr>
          <p:spPr>
            <a:xfrm>
              <a:off x="2784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5" name="Line 26"/>
            <p:cNvSpPr/>
            <p:nvPr/>
          </p:nvSpPr>
          <p:spPr>
            <a:xfrm>
              <a:off x="1536" y="48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6" name="Line 27"/>
            <p:cNvSpPr/>
            <p:nvPr/>
          </p:nvSpPr>
          <p:spPr>
            <a:xfrm>
              <a:off x="1392" y="48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7" name="Line 28"/>
            <p:cNvSpPr/>
            <p:nvPr/>
          </p:nvSpPr>
          <p:spPr>
            <a:xfrm>
              <a:off x="1248" y="192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8" name="Line 29"/>
            <p:cNvSpPr/>
            <p:nvPr/>
          </p:nvSpPr>
          <p:spPr>
            <a:xfrm>
              <a:off x="528" y="144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49" name="Line 30"/>
            <p:cNvSpPr/>
            <p:nvPr/>
          </p:nvSpPr>
          <p:spPr>
            <a:xfrm>
              <a:off x="2064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50" name="Line 31"/>
            <p:cNvSpPr/>
            <p:nvPr/>
          </p:nvSpPr>
          <p:spPr>
            <a:xfrm>
              <a:off x="2256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51" name="Line 32"/>
            <p:cNvSpPr/>
            <p:nvPr/>
          </p:nvSpPr>
          <p:spPr>
            <a:xfrm>
              <a:off x="2448" y="240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52" name="Line 33"/>
            <p:cNvSpPr/>
            <p:nvPr/>
          </p:nvSpPr>
          <p:spPr>
            <a:xfrm>
              <a:off x="2976" y="144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53" name="Line 34"/>
            <p:cNvSpPr/>
            <p:nvPr/>
          </p:nvSpPr>
          <p:spPr>
            <a:xfrm>
              <a:off x="3072" y="96"/>
              <a:ext cx="0" cy="2352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35887" name="Group 47"/>
          <p:cNvGrpSpPr/>
          <p:nvPr/>
        </p:nvGrpSpPr>
        <p:grpSpPr>
          <a:xfrm>
            <a:off x="3460072" y="1536597"/>
            <a:ext cx="1908175" cy="1828800"/>
            <a:chOff x="0" y="0"/>
            <a:chExt cx="1202" cy="1152"/>
          </a:xfrm>
        </p:grpSpPr>
        <p:sp>
          <p:nvSpPr>
            <p:cNvPr id="30755" name="AutoShape 48"/>
            <p:cNvSpPr/>
            <p:nvPr/>
          </p:nvSpPr>
          <p:spPr>
            <a:xfrm rot="3184471">
              <a:off x="523" y="-523"/>
              <a:ext cx="156" cy="1202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56" name="AutoShape 49"/>
            <p:cNvSpPr/>
            <p:nvPr/>
          </p:nvSpPr>
          <p:spPr>
            <a:xfrm rot="4422630">
              <a:off x="507" y="-219"/>
              <a:ext cx="138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57" name="AutoShape 50"/>
            <p:cNvSpPr/>
            <p:nvPr/>
          </p:nvSpPr>
          <p:spPr>
            <a:xfrm rot="-8260023">
              <a:off x="672" y="96"/>
              <a:ext cx="144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grpSp>
        <p:nvGrpSpPr>
          <p:cNvPr id="35891" name="Group 51"/>
          <p:cNvGrpSpPr/>
          <p:nvPr/>
        </p:nvGrpSpPr>
        <p:grpSpPr>
          <a:xfrm>
            <a:off x="3612472" y="1688997"/>
            <a:ext cx="1908175" cy="1828800"/>
            <a:chOff x="0" y="0"/>
            <a:chExt cx="1202" cy="1152"/>
          </a:xfrm>
        </p:grpSpPr>
        <p:sp>
          <p:nvSpPr>
            <p:cNvPr id="30759" name="AutoShape 52"/>
            <p:cNvSpPr/>
            <p:nvPr/>
          </p:nvSpPr>
          <p:spPr>
            <a:xfrm rot="3184471">
              <a:off x="523" y="-523"/>
              <a:ext cx="156" cy="1202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60" name="AutoShape 53"/>
            <p:cNvSpPr/>
            <p:nvPr/>
          </p:nvSpPr>
          <p:spPr>
            <a:xfrm rot="4422630">
              <a:off x="507" y="-219"/>
              <a:ext cx="138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0761" name="AutoShape 54"/>
            <p:cNvSpPr/>
            <p:nvPr/>
          </p:nvSpPr>
          <p:spPr>
            <a:xfrm rot="-8260023">
              <a:off x="672" y="96"/>
              <a:ext cx="144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sp>
        <p:nvSpPr>
          <p:cNvPr id="30762" name="AutoShape 56"/>
          <p:cNvSpPr/>
          <p:nvPr/>
        </p:nvSpPr>
        <p:spPr>
          <a:xfrm>
            <a:off x="6880040" y="2428110"/>
            <a:ext cx="5105400" cy="3505200"/>
          </a:xfrm>
          <a:prstGeom prst="cloudCallout">
            <a:avLst>
              <a:gd name="adj1" fmla="val -58208"/>
              <a:gd name="adj2" fmla="val 35917"/>
            </a:avLst>
          </a:prstGeom>
          <a:solidFill>
            <a:schemeClr val="accent4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思考：</a:t>
            </a:r>
          </a:p>
          <a:p>
            <a:pPr algn="ctr"/>
            <a:r>
              <a:rPr lang="zh-CN" altLang="en-US" sz="32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雷声和闪电同时发生，为何先看到闪电？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61ED7C4-55D8-4CD8-BFF0-58382DA02F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思考探究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雷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雷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2">
            <a:extLst>
              <a:ext uri="{FF2B5EF4-FFF2-40B4-BE49-F238E27FC236}">
                <a16:creationId xmlns:a16="http://schemas.microsoft.com/office/drawing/2014/main" id="{25F73DDF-2F7F-4124-850A-0FCE2FC6A39B}"/>
              </a:ext>
            </a:extLst>
          </p:cNvPr>
          <p:cNvSpPr txBox="1"/>
          <p:nvPr/>
        </p:nvSpPr>
        <p:spPr>
          <a:xfrm>
            <a:off x="4024066" y="1601497"/>
            <a:ext cx="4512774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光在不同介质中的传播速度</a:t>
            </a:r>
          </a:p>
        </p:txBody>
      </p:sp>
      <p:sp>
        <p:nvSpPr>
          <p:cNvPr id="50" name="标题 2">
            <a:extLst>
              <a:ext uri="{FF2B5EF4-FFF2-40B4-BE49-F238E27FC236}">
                <a16:creationId xmlns:a16="http://schemas.microsoft.com/office/drawing/2014/main" id="{611F256C-F80B-4AED-8B44-C4B281F6E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graphicFrame>
        <p:nvGraphicFramePr>
          <p:cNvPr id="51" name="Group 3">
            <a:extLst>
              <a:ext uri="{FF2B5EF4-FFF2-40B4-BE49-F238E27FC236}">
                <a16:creationId xmlns:a16="http://schemas.microsoft.com/office/drawing/2014/main" id="{F528AA9F-22E8-44EA-A415-4E85AA709E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2550584"/>
              </p:ext>
            </p:extLst>
          </p:nvPr>
        </p:nvGraphicFramePr>
        <p:xfrm>
          <a:off x="713913" y="2422032"/>
          <a:ext cx="10515118" cy="38163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048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70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39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介质</a:t>
                      </a:r>
                    </a:p>
                  </a:txBody>
                  <a:tcPr marL="138890" marR="138890" horzOverflow="overflow">
                    <a:lnL>
                      <a:noFill/>
                    </a:lnL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SimHei" panose="02010609060101010101" pitchFamily="49" charset="-122"/>
                          <a:ea typeface="SimHei" panose="02010609060101010101" pitchFamily="49" charset="-122"/>
                          <a:cs typeface="微软雅黑" panose="020B0503020204020204" pitchFamily="34" charset="-122"/>
                          <a:sym typeface="SimHei" panose="02010609060101010101" pitchFamily="49" charset="-122"/>
                        </a:rPr>
                        <a:t>光  速</a:t>
                      </a:r>
                    </a:p>
                  </a:txBody>
                  <a:tcPr marL="138890" marR="138890" horzOverflow="overflow">
                    <a:lnR>
                      <a:noFill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真空</a:t>
                      </a:r>
                    </a:p>
                  </a:txBody>
                  <a:tcPr marL="138890" marR="138890" horzOverflow="overflow">
                    <a:lnL>
                      <a:noFill/>
                    </a:ln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u="none" strike="noStrike" cap="none" normalizeH="0" baseline="0">
                        <a:ln>
                          <a:noFill/>
                        </a:ln>
                        <a:effectLst/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</a:txBody>
                  <a:tcPr marL="138890" marR="138890" horzOverflow="overflow">
                    <a:lnR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5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空气</a:t>
                      </a:r>
                    </a:p>
                  </a:txBody>
                  <a:tcPr marL="138890" marR="138890" horzOverflow="overflow">
                    <a:lnL>
                      <a:noFill/>
                    </a:ln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u="none" strike="noStrike" cap="none" normalizeH="0" baseline="0" dirty="0">
                        <a:ln>
                          <a:noFill/>
                        </a:ln>
                        <a:effectLst/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</a:txBody>
                  <a:tcPr marL="138890" marR="138890" horzOverflow="overflow">
                    <a:lnR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水</a:t>
                      </a:r>
                    </a:p>
                  </a:txBody>
                  <a:tcPr marL="138890" marR="138890" horzOverflow="overflow">
                    <a:lnL>
                      <a:noFill/>
                    </a:ln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u="none" strike="noStrike" cap="none" normalizeH="0" baseline="0" dirty="0">
                        <a:ln>
                          <a:noFill/>
                        </a:ln>
                        <a:effectLst/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</a:txBody>
                  <a:tcPr marL="138890" marR="138890" horzOverflow="overflow">
                    <a:lnR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9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effectLst/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玻璃</a:t>
                      </a:r>
                    </a:p>
                  </a:txBody>
                  <a:tcPr marL="138890" marR="138890" horzOverflow="overflow">
                    <a:lnL>
                      <a:noFill/>
                    </a:lnL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u="none" strike="noStrike" cap="none" normalizeH="0" baseline="0" dirty="0">
                        <a:ln>
                          <a:noFill/>
                        </a:ln>
                        <a:effectLst/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</a:txBody>
                  <a:tcPr marL="138890" marR="138890" horzOverflow="overflow">
                    <a:lnR>
                      <a:noFill/>
                    </a:lnR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2" name="Text Box 23">
            <a:extLst>
              <a:ext uri="{FF2B5EF4-FFF2-40B4-BE49-F238E27FC236}">
                <a16:creationId xmlns:a16="http://schemas.microsoft.com/office/drawing/2014/main" id="{06D3C567-BBD9-40CE-80D5-B646B5EC6A3E}"/>
              </a:ext>
            </a:extLst>
          </p:cNvPr>
          <p:cNvSpPr txBox="1"/>
          <p:nvPr/>
        </p:nvSpPr>
        <p:spPr>
          <a:xfrm>
            <a:off x="6892679" y="3166772"/>
            <a:ext cx="210025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3×10</a:t>
            </a:r>
            <a:r>
              <a:rPr lang="zh-CN" altLang="en-US" sz="2800" baseline="30000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米/秒</a:t>
            </a:r>
          </a:p>
        </p:txBody>
      </p:sp>
      <p:sp>
        <p:nvSpPr>
          <p:cNvPr id="53" name="Rectangle 24">
            <a:extLst>
              <a:ext uri="{FF2B5EF4-FFF2-40B4-BE49-F238E27FC236}">
                <a16:creationId xmlns:a16="http://schemas.microsoft.com/office/drawing/2014/main" id="{1F8861EF-9FDF-4171-AF1D-A80C80A56A4C}"/>
              </a:ext>
            </a:extLst>
          </p:cNvPr>
          <p:cNvSpPr/>
          <p:nvPr/>
        </p:nvSpPr>
        <p:spPr>
          <a:xfrm>
            <a:off x="6144966" y="3928772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稍小于真空中的速度</a:t>
            </a:r>
          </a:p>
        </p:txBody>
      </p:sp>
      <p:sp>
        <p:nvSpPr>
          <p:cNvPr id="54" name="Rectangle 25">
            <a:extLst>
              <a:ext uri="{FF2B5EF4-FFF2-40B4-BE49-F238E27FC236}">
                <a16:creationId xmlns:a16="http://schemas.microsoft.com/office/drawing/2014/main" id="{2E83002E-0B49-43C9-AAC3-1F812B05FD9D}"/>
              </a:ext>
            </a:extLst>
          </p:cNvPr>
          <p:cNvSpPr/>
          <p:nvPr/>
        </p:nvSpPr>
        <p:spPr>
          <a:xfrm>
            <a:off x="6505329" y="4732047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约空气中的</a:t>
            </a:r>
            <a:r>
              <a:rPr lang="zh-CN" altLang="en-US" sz="2800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3/4</a:t>
            </a:r>
          </a:p>
        </p:txBody>
      </p:sp>
      <p:sp>
        <p:nvSpPr>
          <p:cNvPr id="55" name="Rectangle 26">
            <a:extLst>
              <a:ext uri="{FF2B5EF4-FFF2-40B4-BE49-F238E27FC236}">
                <a16:creationId xmlns:a16="http://schemas.microsoft.com/office/drawing/2014/main" id="{0FF59EEB-F108-4CB2-B95D-FDE0B2F7B8C3}"/>
              </a:ext>
            </a:extLst>
          </p:cNvPr>
          <p:cNvSpPr/>
          <p:nvPr/>
        </p:nvSpPr>
        <p:spPr>
          <a:xfrm>
            <a:off x="6505329" y="5524210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约空气中的</a:t>
            </a:r>
            <a:r>
              <a:rPr lang="zh-CN" altLang="en-US" sz="2800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2/3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4AE3DA9-91E5-42E4-B139-1897C7ADCB1D}"/>
              </a:ext>
            </a:extLst>
          </p:cNvPr>
          <p:cNvSpPr txBox="1"/>
          <p:nvPr/>
        </p:nvSpPr>
        <p:spPr>
          <a:xfrm>
            <a:off x="1440517" y="936960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三、光速</a:t>
            </a:r>
          </a:p>
        </p:txBody>
      </p:sp>
    </p:spTree>
    <p:extLst>
      <p:ext uri="{BB962C8B-B14F-4D97-AF65-F5344CB8AC3E}">
        <p14:creationId xmlns:p14="http://schemas.microsoft.com/office/powerpoint/2010/main" val="610545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5823" y="1359597"/>
            <a:ext cx="5776110" cy="511761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4031" y="2187676"/>
            <a:ext cx="4504055" cy="1930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1200" b="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</a:t>
            </a:r>
            <a:r>
              <a:rPr 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你知道凿壁偷光故事的主人公匡衡为什么要偷光？</a:t>
            </a:r>
            <a:endParaRPr lang="en-US" sz="2800" b="1" dirty="0">
              <a:latin typeface="SimHei" panose="02010609060101010101" pitchFamily="49" charset="-122"/>
              <a:ea typeface="SimHei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这个故事，对你有哪些启发？</a:t>
            </a:r>
            <a:endParaRPr lang="zh-CN" altLang="en-US" sz="2800" b="1" dirty="0">
              <a:latin typeface="SimHei" panose="02010609060101010101" pitchFamily="49" charset="-122"/>
              <a:ea typeface="SimHei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38D992C-D428-4798-AF4B-20EE6DCFC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课程导入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81" name="标题 31780"/>
          <p:cNvSpPr>
            <a:spLocks noGrp="1"/>
          </p:cNvSpPr>
          <p:nvPr>
            <p:ph type="ctrTitle"/>
          </p:nvPr>
        </p:nvSpPr>
        <p:spPr>
          <a:xfrm>
            <a:off x="696157" y="949911"/>
            <a:ext cx="10515600" cy="822960"/>
          </a:xfr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声和光的不同</a:t>
            </a:r>
          </a:p>
        </p:txBody>
      </p:sp>
      <p:graphicFrame>
        <p:nvGraphicFramePr>
          <p:cNvPr id="31818" name="内容占位符 318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6084265"/>
              </p:ext>
            </p:extLst>
          </p:nvPr>
        </p:nvGraphicFramePr>
        <p:xfrm>
          <a:off x="696157" y="2102436"/>
          <a:ext cx="10515600" cy="37693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86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声音</a:t>
                      </a:r>
                    </a:p>
                  </a:txBody>
                  <a:tcPr marL="123713" marR="123713" anchor="ctr">
                    <a:lnL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光</a:t>
                      </a:r>
                    </a:p>
                  </a:txBody>
                  <a:tcPr marL="123713" marR="123713" anchor="ctr">
                    <a:lnL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2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真空不传声</a:t>
                      </a:r>
                    </a:p>
                  </a:txBody>
                  <a:tcPr marL="123713" marR="123713" anchor="ctr">
                    <a:lnL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光在真空中传播最快</a:t>
                      </a:r>
                    </a:p>
                  </a:txBody>
                  <a:tcPr marL="123713" marR="123713" anchor="ctr">
                    <a:lnL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8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15℃</a:t>
                      </a: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空气中声速</a:t>
                      </a:r>
                      <a:r>
                        <a:rPr lang="en-US" altLang="zh-CN" b="1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340m/s</a:t>
                      </a:r>
                    </a:p>
                  </a:txBody>
                  <a:tcPr marL="123713" marR="123713" anchor="ctr">
                    <a:lnL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空气中光速近似</a:t>
                      </a:r>
                      <a:r>
                        <a:rPr lang="en-US" altLang="zh-CN" b="1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3×10</a:t>
                      </a:r>
                      <a:r>
                        <a:rPr lang="en-US" altLang="zh-CN" b="1" baseline="30000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8</a:t>
                      </a:r>
                      <a:r>
                        <a:rPr lang="en-US" altLang="zh-CN" b="1" dirty="0">
                          <a:solidFill>
                            <a:schemeClr val="tx2"/>
                          </a:solidFill>
                          <a:latin typeface="+mj-lt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m/s</a:t>
                      </a:r>
                    </a:p>
                  </a:txBody>
                  <a:tcPr marL="123713" marR="123713" anchor="ctr">
                    <a:lnL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8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声音在空气中传播最慢</a:t>
                      </a:r>
                    </a:p>
                  </a:txBody>
                  <a:tcPr marL="123713" marR="123713" anchor="ctr">
                    <a:lnL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光在空气中比在其他透明介质中传播的快</a:t>
                      </a:r>
                    </a:p>
                  </a:txBody>
                  <a:tcPr marL="123713" marR="123713" anchor="ctr">
                    <a:lnL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7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声音传播需要介质</a:t>
                      </a:r>
                    </a:p>
                  </a:txBody>
                  <a:tcPr marL="123713" marR="123713" anchor="ctr">
                    <a:lnL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chemeClr val="tx2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光的传播不需要介质</a:t>
                      </a:r>
                    </a:p>
                  </a:txBody>
                  <a:tcPr marL="123713" marR="123713" anchor="ctr">
                    <a:lnL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808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标题 2">
            <a:extLst>
              <a:ext uri="{FF2B5EF4-FFF2-40B4-BE49-F238E27FC236}">
                <a16:creationId xmlns:a16="http://schemas.microsoft.com/office/drawing/2014/main" id="{44456321-DBB8-4F50-9D43-F15122A436B8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32770"/>
          <p:cNvSpPr txBox="1"/>
          <p:nvPr/>
        </p:nvSpPr>
        <p:spPr>
          <a:xfrm>
            <a:off x="7675719" y="1606841"/>
            <a:ext cx="2843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3×10</a:t>
            </a:r>
            <a:r>
              <a:rPr lang="en-US" altLang="zh-CN" sz="2800" b="1" baseline="30000">
                <a:solidFill>
                  <a:srgbClr val="FF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8 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m/s</a:t>
            </a:r>
          </a:p>
        </p:txBody>
      </p:sp>
      <p:sp>
        <p:nvSpPr>
          <p:cNvPr id="34818" name="文本框 32771"/>
          <p:cNvSpPr txBox="1"/>
          <p:nvPr/>
        </p:nvSpPr>
        <p:spPr>
          <a:xfrm>
            <a:off x="2116294" y="1606841"/>
            <a:ext cx="5172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光在真空或空气中传播速度是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2116294" y="2445041"/>
            <a:ext cx="7899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声音在</a:t>
            </a:r>
            <a:r>
              <a:rPr lang="en-US" altLang="zh-CN" sz="2800" b="1"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15℃</a:t>
            </a:r>
            <a:r>
              <a:rPr lang="zh-CN" altLang="en-US" sz="2800" b="1"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空气中传播速度是</a:t>
            </a:r>
          </a:p>
        </p:txBody>
      </p:sp>
      <p:sp>
        <p:nvSpPr>
          <p:cNvPr id="32774" name="文本框 32773"/>
          <p:cNvSpPr txBox="1"/>
          <p:nvPr/>
        </p:nvSpPr>
        <p:spPr>
          <a:xfrm>
            <a:off x="7812244" y="2445041"/>
            <a:ext cx="2203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340m/s</a:t>
            </a:r>
          </a:p>
        </p:txBody>
      </p:sp>
      <p:sp>
        <p:nvSpPr>
          <p:cNvPr id="32777" name="文本框 32776"/>
          <p:cNvSpPr txBox="1"/>
          <p:nvPr/>
        </p:nvSpPr>
        <p:spPr>
          <a:xfrm>
            <a:off x="6177119" y="3616616"/>
            <a:ext cx="3838575" cy="170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>
                <a:solidFill>
                  <a:srgbClr val="00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如果一个飞人以光速绕地球飞行，在</a:t>
            </a:r>
            <a:r>
              <a:rPr lang="en-US" altLang="zh-CN" sz="2800" b="1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1s</a:t>
            </a:r>
            <a:r>
              <a:rPr lang="zh-CN" altLang="en-US" sz="2800" b="1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内他就可以绕地球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圈半</a:t>
            </a:r>
            <a:r>
              <a:rPr lang="zh-CN" altLang="en-US" sz="2800" b="1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！</a:t>
            </a:r>
          </a:p>
        </p:txBody>
      </p:sp>
      <p:sp>
        <p:nvSpPr>
          <p:cNvPr id="10" name="标题 2">
            <a:extLst>
              <a:ext uri="{FF2B5EF4-FFF2-40B4-BE49-F238E27FC236}">
                <a16:creationId xmlns:a16="http://schemas.microsoft.com/office/drawing/2014/main" id="{7EC9ABED-4FF0-4C47-8213-78F5D223C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143" y="3149018"/>
            <a:ext cx="2645879" cy="28814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4818"/>
          <p:cNvSpPr txBox="1"/>
          <p:nvPr/>
        </p:nvSpPr>
        <p:spPr>
          <a:xfrm>
            <a:off x="2119469" y="1748598"/>
            <a:ext cx="7599363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太阳到地球之间的距离约为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1.5×10</a:t>
            </a:r>
            <a:r>
              <a:rPr lang="en-US" altLang="zh-CN" sz="2800" b="1" baseline="30000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11 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m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太阳发出的光经过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+mj-lt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秒到达地球。 </a:t>
            </a:r>
          </a:p>
        </p:txBody>
      </p:sp>
      <p:pic>
        <p:nvPicPr>
          <p:cNvPr id="34828" name="图片 34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994" y="3566285"/>
            <a:ext cx="7218363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5" name="文本框 34834"/>
          <p:cNvSpPr txBox="1"/>
          <p:nvPr/>
        </p:nvSpPr>
        <p:spPr>
          <a:xfrm>
            <a:off x="5303994" y="3788535"/>
            <a:ext cx="2152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8</a:t>
            </a:r>
            <a:r>
              <a:rPr lang="zh-CN" altLang="en-US" sz="3200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分</a:t>
            </a:r>
            <a:r>
              <a:rPr lang="en-US" altLang="zh-CN" sz="320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秒</a:t>
            </a:r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83637FD2-6D3D-4605-A506-33C710404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BA3E4CD-38FD-447A-A986-78516A1B39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课堂小结</a:t>
            </a:r>
          </a:p>
        </p:txBody>
      </p:sp>
      <p:pic>
        <p:nvPicPr>
          <p:cNvPr id="8" name="Picture 9" descr="www.xkb1.com              新课标第一网不用注册，免费下载！">
            <a:extLst>
              <a:ext uri="{FF2B5EF4-FFF2-40B4-BE49-F238E27FC236}">
                <a16:creationId xmlns:a16="http://schemas.microsoft.com/office/drawing/2014/main" id="{64D81CD9-1699-45BF-A281-9FE452834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549" y="4868774"/>
            <a:ext cx="19050" cy="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4103">
            <a:extLst>
              <a:ext uri="{FF2B5EF4-FFF2-40B4-BE49-F238E27FC236}">
                <a16:creationId xmlns:a16="http://schemas.microsoft.com/office/drawing/2014/main" id="{BE7CF82D-FEA6-4F71-9E63-D7B5B090713F}"/>
              </a:ext>
            </a:extLst>
          </p:cNvPr>
          <p:cNvSpPr txBox="1"/>
          <p:nvPr/>
        </p:nvSpPr>
        <p:spPr>
          <a:xfrm>
            <a:off x="245110" y="1056005"/>
            <a:ext cx="2270125" cy="64770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课堂小结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173129-5469-4F6D-ADFA-84E6BD52F9D2}"/>
              </a:ext>
            </a:extLst>
          </p:cNvPr>
          <p:cNvSpPr txBox="1"/>
          <p:nvPr/>
        </p:nvSpPr>
        <p:spPr>
          <a:xfrm>
            <a:off x="2393324" y="3073311"/>
            <a:ext cx="533400" cy="23069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光的直线传播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3F774B-6BF9-4C87-B890-E427016D7EF1}"/>
              </a:ext>
            </a:extLst>
          </p:cNvPr>
          <p:cNvSpPr txBox="1"/>
          <p:nvPr/>
        </p:nvSpPr>
        <p:spPr>
          <a:xfrm>
            <a:off x="3641099" y="1647736"/>
            <a:ext cx="836613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光源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AF282B-02ED-4822-84E3-2DB5F9153088}"/>
              </a:ext>
            </a:extLst>
          </p:cNvPr>
          <p:cNvSpPr txBox="1"/>
          <p:nvPr/>
        </p:nvSpPr>
        <p:spPr>
          <a:xfrm>
            <a:off x="3641099" y="3073311"/>
            <a:ext cx="1584325" cy="82994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光的直线传播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170BA4-D6B9-4475-97C9-1EA2F3F4F44E}"/>
              </a:ext>
            </a:extLst>
          </p:cNvPr>
          <p:cNvSpPr txBox="1"/>
          <p:nvPr/>
        </p:nvSpPr>
        <p:spPr>
          <a:xfrm>
            <a:off x="3641099" y="4997361"/>
            <a:ext cx="80010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CDE1ED-A71D-474C-BF8F-A529138AA4DE}"/>
              </a:ext>
            </a:extLst>
          </p:cNvPr>
          <p:cNvSpPr txBox="1"/>
          <p:nvPr/>
        </p:nvSpPr>
        <p:spPr>
          <a:xfrm>
            <a:off x="3641099" y="6210211"/>
            <a:ext cx="2038350" cy="4603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光的传播速度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B1EEB11-EE30-4C6A-B107-5C20CD94909C}"/>
              </a:ext>
            </a:extLst>
          </p:cNvPr>
          <p:cNvSpPr txBox="1"/>
          <p:nvPr/>
        </p:nvSpPr>
        <p:spPr>
          <a:xfrm>
            <a:off x="5004762" y="1331824"/>
            <a:ext cx="4545012" cy="4603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概念：能够发光的物体叫做光源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345B49-AE1D-4A8C-9BEC-3EDF945F5BB8}"/>
              </a:ext>
            </a:extLst>
          </p:cNvPr>
          <p:cNvSpPr txBox="1"/>
          <p:nvPr/>
        </p:nvSpPr>
        <p:spPr>
          <a:xfrm>
            <a:off x="4950787" y="5454561"/>
            <a:ext cx="820737" cy="4603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特点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13AC250-5A2A-4E22-8BBA-E8FF0BC550EE}"/>
              </a:ext>
            </a:extLst>
          </p:cNvPr>
          <p:cNvSpPr txBox="1"/>
          <p:nvPr/>
        </p:nvSpPr>
        <p:spPr>
          <a:xfrm>
            <a:off x="5679449" y="2733586"/>
            <a:ext cx="3130550" cy="4603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条件：同种均匀介质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C0F1548-8F39-4219-BE5E-7D6CEA007721}"/>
              </a:ext>
            </a:extLst>
          </p:cNvPr>
          <p:cNvSpPr txBox="1"/>
          <p:nvPr/>
        </p:nvSpPr>
        <p:spPr>
          <a:xfrm>
            <a:off x="5679449" y="3557499"/>
            <a:ext cx="5210175" cy="4616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应用：激光准直、影子、小孔成像等。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2D9449F-A95D-4BAE-8CC5-FD59F13A5AE2}"/>
              </a:ext>
            </a:extLst>
          </p:cNvPr>
          <p:cNvSpPr txBox="1"/>
          <p:nvPr/>
        </p:nvSpPr>
        <p:spPr>
          <a:xfrm>
            <a:off x="4950787" y="4313149"/>
            <a:ext cx="5462587" cy="82994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概念：用一条带有箭头的直线表示光传播的径迹和方向的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AFD08BB-534E-4694-A9EA-05553939F3C8}"/>
              </a:ext>
            </a:extLst>
          </p:cNvPr>
          <p:cNvSpPr txBox="1"/>
          <p:nvPr/>
        </p:nvSpPr>
        <p:spPr>
          <a:xfrm>
            <a:off x="6020762" y="6210211"/>
            <a:ext cx="3754437" cy="4603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真空中的光速为</a:t>
            </a:r>
            <a:r>
              <a:rPr lang="en-US" altLang="zh-CN" sz="2400"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3×10</a:t>
            </a:r>
            <a:r>
              <a:rPr lang="en-US" altLang="zh-CN" sz="2400" baseline="30000"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8 </a:t>
            </a:r>
            <a:r>
              <a:rPr lang="en-US" altLang="zh-CN" sz="2400">
                <a:latin typeface="+mj-lt"/>
                <a:ea typeface="SimHei" panose="02010609060101010101" pitchFamily="49" charset="-122"/>
                <a:sym typeface="SimHei" panose="02010609060101010101" pitchFamily="49" charset="-122"/>
              </a:rPr>
              <a:t>m/s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0ECBA69-56B7-4319-8B39-4CCDC27F01DC}"/>
              </a:ext>
            </a:extLst>
          </p:cNvPr>
          <p:cNvSpPr txBox="1"/>
          <p:nvPr/>
        </p:nvSpPr>
        <p:spPr>
          <a:xfrm>
            <a:off x="5019049" y="1908086"/>
            <a:ext cx="847725" cy="4603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分类</a:t>
            </a:r>
          </a:p>
        </p:txBody>
      </p:sp>
      <p:sp>
        <p:nvSpPr>
          <p:cNvPr id="22" name="左大括号 21">
            <a:extLst>
              <a:ext uri="{FF2B5EF4-FFF2-40B4-BE49-F238E27FC236}">
                <a16:creationId xmlns:a16="http://schemas.microsoft.com/office/drawing/2014/main" id="{FF914526-F536-4C31-B7A8-2ACEBA347F60}"/>
              </a:ext>
            </a:extLst>
          </p:cNvPr>
          <p:cNvSpPr/>
          <p:nvPr/>
        </p:nvSpPr>
        <p:spPr>
          <a:xfrm>
            <a:off x="4552324" y="1476286"/>
            <a:ext cx="379413" cy="7556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23" name="左大括号 22">
            <a:extLst>
              <a:ext uri="{FF2B5EF4-FFF2-40B4-BE49-F238E27FC236}">
                <a16:creationId xmlns:a16="http://schemas.microsoft.com/office/drawing/2014/main" id="{E4CEC1C3-8512-4A03-84BD-EAA47810D902}"/>
              </a:ext>
            </a:extLst>
          </p:cNvPr>
          <p:cNvSpPr/>
          <p:nvPr/>
        </p:nvSpPr>
        <p:spPr>
          <a:xfrm>
            <a:off x="5252412" y="3073311"/>
            <a:ext cx="379413" cy="7556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24" name="左大括号 23">
            <a:extLst>
              <a:ext uri="{FF2B5EF4-FFF2-40B4-BE49-F238E27FC236}">
                <a16:creationId xmlns:a16="http://schemas.microsoft.com/office/drawing/2014/main" id="{F6F96160-C134-4C35-8D9B-6BD65BEB193C}"/>
              </a:ext>
            </a:extLst>
          </p:cNvPr>
          <p:cNvSpPr/>
          <p:nvPr/>
        </p:nvSpPr>
        <p:spPr>
          <a:xfrm>
            <a:off x="4477712" y="4854486"/>
            <a:ext cx="379413" cy="7556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25" name="左大括号 24">
            <a:extLst>
              <a:ext uri="{FF2B5EF4-FFF2-40B4-BE49-F238E27FC236}">
                <a16:creationId xmlns:a16="http://schemas.microsoft.com/office/drawing/2014/main" id="{05041185-711B-47E0-A520-CFC00EA1A690}"/>
              </a:ext>
            </a:extLst>
          </p:cNvPr>
          <p:cNvSpPr/>
          <p:nvPr/>
        </p:nvSpPr>
        <p:spPr>
          <a:xfrm>
            <a:off x="3015624" y="1908086"/>
            <a:ext cx="450850" cy="458152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74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animBg="1"/>
      <p:bldP spid="15" grpId="1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80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908284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>
            <a:extLst>
              <a:ext uri="{FF2B5EF4-FFF2-40B4-BE49-F238E27FC236}">
                <a16:creationId xmlns:a16="http://schemas.microsoft.com/office/drawing/2014/main" id="{BC3F051D-0B13-45AD-AC21-C09A857FE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624" y="716214"/>
            <a:ext cx="23050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一、光源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10CA23-1DB5-48DC-A1F4-230B68504D6C}"/>
              </a:ext>
            </a:extLst>
          </p:cNvPr>
          <p:cNvSpPr txBox="1"/>
          <p:nvPr/>
        </p:nvSpPr>
        <p:spPr>
          <a:xfrm>
            <a:off x="2522265" y="4859030"/>
            <a:ext cx="5040000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．能够发光的物体叫光源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72BA0B-A166-4EF0-A883-E3B8EA5FB1AC}"/>
              </a:ext>
            </a:extLst>
          </p:cNvPr>
          <p:cNvSpPr txBox="1"/>
          <p:nvPr/>
        </p:nvSpPr>
        <p:spPr>
          <a:xfrm>
            <a:off x="2895283" y="5573735"/>
            <a:ext cx="7230745" cy="0"/>
          </a:xfrm>
          <a:prstGeom prst="rect">
            <a:avLst/>
          </a:prstGeom>
          <a:noFill/>
          <a:ln w="0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．光源分为：自然光源和人造光源两类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8A6F7B-4A55-4477-B28F-DDE94E8353A9}"/>
              </a:ext>
            </a:extLst>
          </p:cNvPr>
          <p:cNvSpPr txBox="1"/>
          <p:nvPr/>
        </p:nvSpPr>
        <p:spPr>
          <a:xfrm>
            <a:off x="3274696" y="6216673"/>
            <a:ext cx="5329237" cy="0"/>
          </a:xfrm>
          <a:prstGeom prst="rect">
            <a:avLst/>
          </a:prstGeom>
          <a:noFill/>
          <a:ln w="161925">
            <a:noFill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讨论：月亮是不是光源？</a:t>
            </a:r>
          </a:p>
        </p:txBody>
      </p:sp>
      <p:pic>
        <p:nvPicPr>
          <p:cNvPr id="12" name="图片 11" descr="2005122893442807">
            <a:extLst>
              <a:ext uri="{FF2B5EF4-FFF2-40B4-BE49-F238E27FC236}">
                <a16:creationId xmlns:a16="http://schemas.microsoft.com/office/drawing/2014/main" id="{86FE9A2D-4300-4628-9786-342E281CC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98" y="1345270"/>
            <a:ext cx="2447925" cy="158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u=2632997715,2566935991&amp;fm=15&amp;gp=0">
            <a:extLst>
              <a:ext uri="{FF2B5EF4-FFF2-40B4-BE49-F238E27FC236}">
                <a16:creationId xmlns:a16="http://schemas.microsoft.com/office/drawing/2014/main" id="{15925052-B46D-40F7-B927-3AE270604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178" y="1345270"/>
            <a:ext cx="2060575" cy="15830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4" name="图片 13" descr="4cd88fc61a104709ae4f5889233282d8">
            <a:extLst>
              <a:ext uri="{FF2B5EF4-FFF2-40B4-BE49-F238E27FC236}">
                <a16:creationId xmlns:a16="http://schemas.microsoft.com/office/drawing/2014/main" id="{7A015FD4-D260-4775-AD94-733845985F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410" r="4826" b="10988"/>
          <a:stretch>
            <a:fillRect/>
          </a:stretch>
        </p:blipFill>
        <p:spPr>
          <a:xfrm>
            <a:off x="5888673" y="1345270"/>
            <a:ext cx="2105660" cy="15836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031F840-B002-44B5-98F7-C0A716095554}"/>
              </a:ext>
            </a:extLst>
          </p:cNvPr>
          <p:cNvGrpSpPr/>
          <p:nvPr/>
        </p:nvGrpSpPr>
        <p:grpSpPr>
          <a:xfrm>
            <a:off x="8217218" y="1346540"/>
            <a:ext cx="2212975" cy="1583055"/>
            <a:chOff x="11283" y="3357"/>
            <a:chExt cx="2722" cy="2327"/>
          </a:xfr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pic>
          <p:nvPicPr>
            <p:cNvPr id="16" name="图片 53268" descr="C:\Users\Administrator\Desktop\861-160Q9161Z6343.png861-160Q9161Z6343">
              <a:extLst>
                <a:ext uri="{FF2B5EF4-FFF2-40B4-BE49-F238E27FC236}">
                  <a16:creationId xmlns:a16="http://schemas.microsoft.com/office/drawing/2014/main" id="{3BE0C1B4-A523-4519-8246-2061753FB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82" y="3356"/>
              <a:ext cx="2722" cy="23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6BADB0F-5671-4120-9B47-C69C5267AB02}"/>
                </a:ext>
              </a:extLst>
            </p:cNvPr>
            <p:cNvSpPr/>
            <p:nvPr/>
          </p:nvSpPr>
          <p:spPr>
            <a:xfrm>
              <a:off x="13211" y="5344"/>
              <a:ext cx="794" cy="34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pic>
        <p:nvPicPr>
          <p:cNvPr id="18" name="图片 17" descr="5d1f48ed81e89f0e63d09f83">
            <a:extLst>
              <a:ext uri="{FF2B5EF4-FFF2-40B4-BE49-F238E27FC236}">
                <a16:creationId xmlns:a16="http://schemas.microsoft.com/office/drawing/2014/main" id="{386CF087-8A65-4A79-9824-139C5A50306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2497" r="16010"/>
          <a:stretch>
            <a:fillRect/>
          </a:stretch>
        </p:blipFill>
        <p:spPr>
          <a:xfrm>
            <a:off x="1135063" y="3016590"/>
            <a:ext cx="2448560" cy="177609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9" name="图片 18" descr="20090512005040">
            <a:extLst>
              <a:ext uri="{FF2B5EF4-FFF2-40B4-BE49-F238E27FC236}">
                <a16:creationId xmlns:a16="http://schemas.microsoft.com/office/drawing/2014/main" id="{D7CF62CA-D036-4AA1-9268-3B1539747D4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3182" r="33409"/>
          <a:stretch>
            <a:fillRect/>
          </a:stretch>
        </p:blipFill>
        <p:spPr>
          <a:xfrm>
            <a:off x="3705543" y="3016590"/>
            <a:ext cx="2061210" cy="17767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20" name="图片 19" descr="b_53762_jpg_20090907154530">
            <a:extLst>
              <a:ext uri="{FF2B5EF4-FFF2-40B4-BE49-F238E27FC236}">
                <a16:creationId xmlns:a16="http://schemas.microsoft.com/office/drawing/2014/main" id="{991FC7C6-E9A7-4F28-A871-AB57B81B82E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7842" r="5904" b="6375"/>
          <a:stretch>
            <a:fillRect/>
          </a:stretch>
        </p:blipFill>
        <p:spPr>
          <a:xfrm>
            <a:off x="5888673" y="3016590"/>
            <a:ext cx="2106295" cy="177673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21" name="图片 20" descr="W020080809252274064102">
            <a:extLst>
              <a:ext uri="{FF2B5EF4-FFF2-40B4-BE49-F238E27FC236}">
                <a16:creationId xmlns:a16="http://schemas.microsoft.com/office/drawing/2014/main" id="{B0CD8877-B97F-4FF5-851E-C28557BC939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0913" b="50000"/>
          <a:stretch>
            <a:fillRect/>
          </a:stretch>
        </p:blipFill>
        <p:spPr>
          <a:xfrm>
            <a:off x="8216583" y="3090250"/>
            <a:ext cx="2212975" cy="170307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23" name="标题 4">
            <a:extLst>
              <a:ext uri="{FF2B5EF4-FFF2-40B4-BE49-F238E27FC236}">
                <a16:creationId xmlns:a16="http://schemas.microsoft.com/office/drawing/2014/main" id="{1B37B2C1-A3FF-4740-8A48-BF3A825660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  <p:extLst>
      <p:ext uri="{BB962C8B-B14F-4D97-AF65-F5344CB8AC3E}">
        <p14:creationId xmlns:p14="http://schemas.microsoft.com/office/powerpoint/2010/main" val="185712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28C70179-D848-4226-9751-7DA5467166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9" name="文本占位符 19457">
            <a:extLst>
              <a:ext uri="{FF2B5EF4-FFF2-40B4-BE49-F238E27FC236}">
                <a16:creationId xmlns:a16="http://schemas.microsoft.com/office/drawing/2014/main" id="{9023AD0B-5251-4ADD-8C5F-09A855C03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934" y="1675927"/>
            <a:ext cx="10515600" cy="4050171"/>
          </a:xfrm>
        </p:spPr>
        <p:txBody>
          <a:bodyPr/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实验一：光在空气中是如何传播的？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在空气中喷出大量水雾，用激光笔在水雾中射出一束光，观察光传播的路径；  </a:t>
            </a:r>
            <a:endParaRPr lang="zh-CN" altLang="en-US" sz="2800" b="1" dirty="0">
              <a:solidFill>
                <a:schemeClr val="tx2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B40828-8B12-452E-BD34-35867D34D48E}"/>
              </a:ext>
            </a:extLst>
          </p:cNvPr>
          <p:cNvSpPr txBox="1"/>
          <p:nvPr/>
        </p:nvSpPr>
        <p:spPr>
          <a:xfrm>
            <a:off x="987526" y="3816320"/>
            <a:ext cx="3903744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实验现象说明光在空气中是沿直线传播的。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C63A5E-D9E0-431F-B74F-4C7446642368}"/>
              </a:ext>
            </a:extLst>
          </p:cNvPr>
          <p:cNvSpPr txBox="1"/>
          <p:nvPr/>
        </p:nvSpPr>
        <p:spPr>
          <a:xfrm>
            <a:off x="810385" y="1077049"/>
            <a:ext cx="4681538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二、光的传播</a:t>
            </a:r>
          </a:p>
        </p:txBody>
      </p:sp>
      <p:pic>
        <p:nvPicPr>
          <p:cNvPr id="12" name="图片 11" descr="2.jpg7">
            <a:extLst>
              <a:ext uri="{FF2B5EF4-FFF2-40B4-BE49-F238E27FC236}">
                <a16:creationId xmlns:a16="http://schemas.microsoft.com/office/drawing/2014/main" id="{B28844B1-DBA5-4339-84F7-2F01EC751D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26"/>
          <a:stretch>
            <a:fillRect/>
          </a:stretch>
        </p:blipFill>
        <p:spPr>
          <a:xfrm>
            <a:off x="6189044" y="2849246"/>
            <a:ext cx="4709949" cy="380368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9878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D4869D6A-8A38-4222-8F26-E4E2BA1A6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9" name="文本占位符 20481">
            <a:extLst>
              <a:ext uri="{FF2B5EF4-FFF2-40B4-BE49-F238E27FC236}">
                <a16:creationId xmlns:a16="http://schemas.microsoft.com/office/drawing/2014/main" id="{83B563BA-66D7-4F67-AD19-1D83FAB9A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2258"/>
            <a:ext cx="10515600" cy="3046994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实验二：光在水中是如何传播的？</a:t>
            </a:r>
          </a:p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在水中加入少量牛奶，用激光笔在水中射出一束光，观察光传播的路径；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E24144-2358-44D8-B979-DB2ABEF60761}"/>
              </a:ext>
            </a:extLst>
          </p:cNvPr>
          <p:cNvSpPr txBox="1"/>
          <p:nvPr/>
        </p:nvSpPr>
        <p:spPr>
          <a:xfrm>
            <a:off x="869692" y="4463361"/>
            <a:ext cx="4008947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实验现象说明光在水中也是沿直线传播的。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744F490-956F-4F31-86FC-052891172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65755"/>
            <a:ext cx="5257800" cy="3026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48ACA62-9BCE-4D21-8853-552B1F799AB2}"/>
              </a:ext>
            </a:extLst>
          </p:cNvPr>
          <p:cNvSpPr txBox="1"/>
          <p:nvPr/>
        </p:nvSpPr>
        <p:spPr>
          <a:xfrm>
            <a:off x="869692" y="1105503"/>
            <a:ext cx="4681538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二、光的传播</a:t>
            </a:r>
          </a:p>
        </p:txBody>
      </p:sp>
    </p:spTree>
    <p:extLst>
      <p:ext uri="{BB962C8B-B14F-4D97-AF65-F5344CB8AC3E}">
        <p14:creationId xmlns:p14="http://schemas.microsoft.com/office/powerpoint/2010/main" val="135092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8BBB3957-1208-4417-B47B-9E808E000B31}"/>
              </a:ext>
            </a:extLst>
          </p:cNvPr>
          <p:cNvSpPr txBox="1"/>
          <p:nvPr/>
        </p:nvSpPr>
        <p:spPr>
          <a:xfrm>
            <a:off x="1213825" y="2162098"/>
            <a:ext cx="4693285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>
            <a:spAutoFit/>
            <a:flatTx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实验三：光在透明固体中是如何传播的？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用激光笔往玻璃射入一束光，观察光在果冻里传播的路径；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561659-0978-4238-8ADF-021F32A3FE0B}"/>
              </a:ext>
            </a:extLst>
          </p:cNvPr>
          <p:cNvSpPr txBox="1"/>
          <p:nvPr/>
        </p:nvSpPr>
        <p:spPr>
          <a:xfrm>
            <a:off x="1105597" y="5666231"/>
            <a:ext cx="9893835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 wrap="square"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实验现象说明光在果冻中也是沿直线传播的。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486822-4298-4EB7-B4BC-151B6569BEE6}"/>
              </a:ext>
            </a:extLst>
          </p:cNvPr>
          <p:cNvSpPr txBox="1"/>
          <p:nvPr/>
        </p:nvSpPr>
        <p:spPr>
          <a:xfrm>
            <a:off x="1283150" y="1052044"/>
            <a:ext cx="4681538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二、光的传播</a:t>
            </a:r>
          </a:p>
        </p:txBody>
      </p:sp>
      <p:pic>
        <p:nvPicPr>
          <p:cNvPr id="11" name="Picture 11" descr="莲山课件(www.5ykj.com)--教育资源门户，提供试卷、教案、课件、论文、素材及各类教学资源下载！">
            <a:extLst>
              <a:ext uri="{FF2B5EF4-FFF2-40B4-BE49-F238E27FC236}">
                <a16:creationId xmlns:a16="http://schemas.microsoft.com/office/drawing/2014/main" id="{51E9BC31-6ADD-4AAC-BC4E-376EE1D5C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584" y="2423786"/>
            <a:ext cx="3809365" cy="2821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标题 2">
            <a:extLst>
              <a:ext uri="{FF2B5EF4-FFF2-40B4-BE49-F238E27FC236}">
                <a16:creationId xmlns:a16="http://schemas.microsoft.com/office/drawing/2014/main" id="{EBABE771-C7CA-4B6D-A823-D9271742D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  <p:extLst>
      <p:ext uri="{BB962C8B-B14F-4D97-AF65-F5344CB8AC3E}">
        <p14:creationId xmlns:p14="http://schemas.microsoft.com/office/powerpoint/2010/main" val="413883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莲山课件(www.5ykj.com)--教育资源门户，提供试卷、教案、课件、论文、素材及各类教学资源下载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64" y="1814088"/>
            <a:ext cx="5040021" cy="3422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3" descr="莲山课件(www.5ykj.com)--教育资源门户，提供试卷、教案、课件、论文、素材及各类教学资源下载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740" y="1814088"/>
            <a:ext cx="4842312" cy="3422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560875" y="5586304"/>
            <a:ext cx="41433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光在</a:t>
            </a:r>
            <a:r>
              <a:rPr lang="zh-CN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不均匀</a:t>
            </a:r>
            <a:r>
              <a:rPr lang="zh-CN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的蔗糖水溶液中传播</a:t>
            </a:r>
            <a:endParaRPr lang="zh-CN" altLang="en-US" sz="2800" b="1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9740" y="5524710"/>
            <a:ext cx="39814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光在</a:t>
            </a:r>
            <a:r>
              <a:rPr lang="zh-CN" sz="32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均匀</a:t>
            </a:r>
            <a:r>
              <a:rPr lang="zh-CN" sz="32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的蔗糖水溶液中传播</a:t>
            </a:r>
            <a:endParaRPr lang="zh-CN" altLang="en-US" sz="3200" b="1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B2AD06F6-4AD3-4CAA-9F5C-C56C76F667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图片 225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475865"/>
            <a:ext cx="7776845" cy="3761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标题 22534"/>
          <p:cNvSpPr>
            <a:spLocks noGrp="1"/>
          </p:cNvSpPr>
          <p:nvPr>
            <p:ph type="ctrTitle"/>
          </p:nvPr>
        </p:nvSpPr>
        <p:spPr>
          <a:xfrm>
            <a:off x="1113407" y="843379"/>
            <a:ext cx="10515600" cy="822960"/>
          </a:xfr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归纳总结：</a:t>
            </a:r>
          </a:p>
        </p:txBody>
      </p:sp>
      <p:sp>
        <p:nvSpPr>
          <p:cNvPr id="22536" name="文本占位符 22535"/>
          <p:cNvSpPr>
            <a:spLocks noGrp="1"/>
          </p:cNvSpPr>
          <p:nvPr>
            <p:ph idx="1"/>
          </p:nvPr>
        </p:nvSpPr>
        <p:spPr>
          <a:xfrm>
            <a:off x="838200" y="1615736"/>
            <a:ext cx="10515600" cy="4561227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实验表明：光在同种均匀介质中沿直线传播。</a:t>
            </a:r>
          </a:p>
          <a:p>
            <a:pPr marL="0" indent="0">
              <a:buNone/>
            </a:pPr>
            <a:endParaRPr lang="zh-CN" altLang="en-US" sz="2800" b="1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CDEA184D-90E7-4A22-8B6B-2E8E1AD73550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矩形 37893"/>
          <p:cNvSpPr/>
          <p:nvPr/>
        </p:nvSpPr>
        <p:spPr>
          <a:xfrm>
            <a:off x="1927882" y="894858"/>
            <a:ext cx="7991475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en-US" altLang="zh-CN" sz="3600" b="1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．描述光的传播</a:t>
            </a:r>
            <a:r>
              <a:rPr lang="zh-CN" altLang="en-US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（模型法）</a:t>
            </a:r>
          </a:p>
          <a:p>
            <a:pPr lvl="0">
              <a:buNone/>
            </a:pPr>
            <a:endParaRPr lang="zh-CN" altLang="en-US" b="1" dirty="0">
              <a:solidFill>
                <a:srgbClr val="0066CC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37895" name="矩形 37894"/>
          <p:cNvSpPr/>
          <p:nvPr/>
        </p:nvSpPr>
        <p:spPr>
          <a:xfrm>
            <a:off x="2215537" y="1542241"/>
            <a:ext cx="7991475" cy="12239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通常用一条带箭头的直线表示光传播的径迹和方向，这样的直线叫做光线。</a:t>
            </a:r>
          </a:p>
          <a:p>
            <a:pPr marL="0" lvl="0" indent="0">
              <a:buNone/>
            </a:pPr>
            <a:endParaRPr lang="zh-CN" altLang="en-US" sz="2800" b="1" dirty="0">
              <a:solidFill>
                <a:schemeClr val="tx2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37896" name="组合 37895"/>
          <p:cNvGrpSpPr/>
          <p:nvPr/>
        </p:nvGrpSpPr>
        <p:grpSpPr>
          <a:xfrm>
            <a:off x="5000748" y="2992826"/>
            <a:ext cx="3173412" cy="69850"/>
            <a:chOff x="2426" y="2750"/>
            <a:chExt cx="1996" cy="0"/>
          </a:xfrm>
        </p:grpSpPr>
        <p:sp>
          <p:nvSpPr>
            <p:cNvPr id="37897" name="直接连接符 37896"/>
            <p:cNvSpPr/>
            <p:nvPr/>
          </p:nvSpPr>
          <p:spPr>
            <a:xfrm>
              <a:off x="2426" y="2750"/>
              <a:ext cx="1089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arrow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  <p:sp>
          <p:nvSpPr>
            <p:cNvPr id="37898" name="直接连接符 37897"/>
            <p:cNvSpPr/>
            <p:nvPr/>
          </p:nvSpPr>
          <p:spPr>
            <a:xfrm>
              <a:off x="3470" y="2750"/>
              <a:ext cx="95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endParaRPr>
            </a:p>
          </p:txBody>
        </p:sp>
      </p:grpSp>
      <p:sp>
        <p:nvSpPr>
          <p:cNvPr id="37899" name="文本框 37898"/>
          <p:cNvSpPr txBox="1"/>
          <p:nvPr/>
        </p:nvSpPr>
        <p:spPr>
          <a:xfrm>
            <a:off x="3763984" y="2685558"/>
            <a:ext cx="1081088" cy="0"/>
          </a:xfrm>
          <a:prstGeom prst="rect">
            <a:avLst/>
          </a:prstGeom>
          <a:noFill/>
          <a:ln w="1619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3300"/>
            </a:extrusionClr>
          </a:sp3d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光线</a:t>
            </a:r>
          </a:p>
        </p:txBody>
      </p:sp>
      <p:pic>
        <p:nvPicPr>
          <p:cNvPr id="37903" name="图片 37902" descr="天安门灯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3429000"/>
            <a:ext cx="5761038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4">
            <a:extLst>
              <a:ext uri="{FF2B5EF4-FFF2-40B4-BE49-F238E27FC236}">
                <a16:creationId xmlns:a16="http://schemas.microsoft.com/office/drawing/2014/main" id="{46BEF77D-AE1B-44F2-981C-656DDED3F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5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50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775</Words>
  <Application>Microsoft Office PowerPoint</Application>
  <PresentationFormat>宽屏</PresentationFormat>
  <Paragraphs>133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SimHei</vt:lpstr>
      <vt:lpstr>SimHei</vt:lpstr>
      <vt:lpstr>楷体</vt:lpstr>
      <vt:lpstr>微软雅黑</vt:lpstr>
      <vt:lpstr>Arial</vt:lpstr>
      <vt:lpstr>Calibri</vt:lpstr>
      <vt:lpstr>Times New Roman</vt:lpstr>
      <vt:lpstr>Office 主题</vt:lpstr>
      <vt:lpstr>1_Office 主题</vt:lpstr>
      <vt:lpstr>PowerPoint 演示文稿</vt:lpstr>
      <vt:lpstr>课程导入</vt:lpstr>
      <vt:lpstr>课程讲解</vt:lpstr>
      <vt:lpstr>课程讲解</vt:lpstr>
      <vt:lpstr>课程讲解</vt:lpstr>
      <vt:lpstr>课程讲解</vt:lpstr>
      <vt:lpstr>课程讲解</vt:lpstr>
      <vt:lpstr>  归纳总结：</vt:lpstr>
      <vt:lpstr>课程讲解</vt:lpstr>
      <vt:lpstr>课程讲解</vt:lpstr>
      <vt:lpstr>课程讲解</vt:lpstr>
      <vt:lpstr>4．光的直线传播现象</vt:lpstr>
      <vt:lpstr>课程讲解</vt:lpstr>
      <vt:lpstr>课程讲解</vt:lpstr>
      <vt:lpstr>课程讲解</vt:lpstr>
      <vt:lpstr>课程讲解</vt:lpstr>
      <vt:lpstr>课堂练习</vt:lpstr>
      <vt:lpstr>思考探究</vt:lpstr>
      <vt:lpstr>课程讲解</vt:lpstr>
      <vt:lpstr>声和光的不同</vt:lpstr>
      <vt:lpstr>课程讲解</vt:lpstr>
      <vt:lpstr>课程讲解</vt:lpstr>
      <vt:lpstr>课堂小结</vt:lpstr>
      <vt:lpstr>再见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ZS</cp:lastModifiedBy>
  <cp:revision>24</cp:revision>
  <dcterms:created xsi:type="dcterms:W3CDTF">2018-03-01T02:03:00Z</dcterms:created>
  <dcterms:modified xsi:type="dcterms:W3CDTF">2022-10-18T11:41:32Z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